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2" r:id="rId3"/>
    <p:sldId id="263" r:id="rId4"/>
    <p:sldId id="264" r:id="rId5"/>
    <p:sldId id="265" r:id="rId6"/>
    <p:sldId id="266" r:id="rId7"/>
    <p:sldId id="279" r:id="rId8"/>
    <p:sldId id="281" r:id="rId9"/>
    <p:sldId id="274" r:id="rId10"/>
    <p:sldId id="275" r:id="rId11"/>
    <p:sldId id="282" r:id="rId12"/>
    <p:sldId id="283" r:id="rId13"/>
    <p:sldId id="277" r:id="rId14"/>
    <p:sldId id="284" r:id="rId15"/>
    <p:sldId id="286" r:id="rId16"/>
    <p:sldId id="287" r:id="rId17"/>
    <p:sldId id="288" r:id="rId18"/>
    <p:sldId id="285" r:id="rId19"/>
    <p:sldId id="280" r:id="rId20"/>
    <p:sldId id="267" r:id="rId21"/>
    <p:sldId id="268" r:id="rId22"/>
    <p:sldId id="290" r:id="rId23"/>
    <p:sldId id="269" r:id="rId24"/>
    <p:sldId id="270" r:id="rId25"/>
    <p:sldId id="271"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69" autoAdjust="0"/>
    <p:restoredTop sz="94660"/>
  </p:normalViewPr>
  <p:slideViewPr>
    <p:cSldViewPr snapToGrid="0">
      <p:cViewPr varScale="1">
        <p:scale>
          <a:sx n="152" d="100"/>
          <a:sy n="152" d="100"/>
        </p:scale>
        <p:origin x="180" y="39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84BC65-0EE4-4BEF-9615-29B67EE3A3C6}" type="datetimeFigureOut">
              <a:rPr lang="en-US" smtClean="0"/>
              <a:t>10/20/2023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BD2E7-F0BC-4B51-9ADA-28F026E878FB}" type="slidenum">
              <a:rPr lang="en-US" smtClean="0"/>
              <a:t>‹#›</a:t>
            </a:fld>
            <a:endParaRPr lang="en-US"/>
          </a:p>
        </p:txBody>
      </p:sp>
    </p:spTree>
    <p:extLst>
      <p:ext uri="{BB962C8B-B14F-4D97-AF65-F5344CB8AC3E}">
        <p14:creationId xmlns:p14="http://schemas.microsoft.com/office/powerpoint/2010/main" val="3706270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14</a:t>
            </a:fld>
            <a:endParaRPr lang="en-US"/>
          </a:p>
        </p:txBody>
      </p:sp>
    </p:spTree>
    <p:extLst>
      <p:ext uri="{BB962C8B-B14F-4D97-AF65-F5344CB8AC3E}">
        <p14:creationId xmlns:p14="http://schemas.microsoft.com/office/powerpoint/2010/main" val="229296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16</a:t>
            </a:fld>
            <a:endParaRPr lang="en-US"/>
          </a:p>
        </p:txBody>
      </p:sp>
    </p:spTree>
    <p:extLst>
      <p:ext uri="{BB962C8B-B14F-4D97-AF65-F5344CB8AC3E}">
        <p14:creationId xmlns:p14="http://schemas.microsoft.com/office/powerpoint/2010/main" val="121025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many cases</a:t>
            </a:r>
            <a:r>
              <a:rPr lang="en-US" baseline="0" dirty="0" smtClean="0"/>
              <a:t>, the most complex part of any BrAPI implementation is mapping proprietary application data to and from the BrAPI standard models. This diagram may look different for different programing languages, libraries, or frameworks, but the general recommendations are the same.</a:t>
            </a:r>
          </a:p>
          <a:p>
            <a:r>
              <a:rPr lang="en-US" baseline="0" dirty="0" smtClean="0"/>
              <a:t>When implementing BrAPI in a client application, it is a good idea to add a request building layer and a response handling layer to the client code stack. The request builder is responsible for translating user actions into standard BrAPI service requests. The response handler is responsible for converting standard BrAPI data models into data structures the UI can interpret. </a:t>
            </a:r>
          </a:p>
          <a:p>
            <a:r>
              <a:rPr lang="en-US" baseline="0" dirty="0" smtClean="0"/>
              <a:t>When implementing BrAPI in a server application, it is a good idea to add an object mapping layer to the server code stack. This layer is responsible for translating between the BrAPI standard models and the internal database models. </a:t>
            </a:r>
          </a:p>
          <a:p>
            <a:r>
              <a:rPr lang="en-US" baseline="0" dirty="0" smtClean="0"/>
              <a:t>By adding these layers, applications can communicate using the standard models without contaminating existing, internal code. </a:t>
            </a:r>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19</a:t>
            </a:fld>
            <a:endParaRPr lang="en-US"/>
          </a:p>
        </p:txBody>
      </p:sp>
    </p:spTree>
    <p:extLst>
      <p:ext uri="{BB962C8B-B14F-4D97-AF65-F5344CB8AC3E}">
        <p14:creationId xmlns:p14="http://schemas.microsoft.com/office/powerpoint/2010/main" val="401949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A2CD9B-2866-40B9-B522-5B6D6B340C34}"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spTree>
    <p:extLst>
      <p:ext uri="{BB962C8B-B14F-4D97-AF65-F5344CB8AC3E}">
        <p14:creationId xmlns:p14="http://schemas.microsoft.com/office/powerpoint/2010/main" val="127741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A2CD9B-2866-40B9-B522-5B6D6B340C34}"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494745" y="5626778"/>
            <a:ext cx="1751490" cy="382480"/>
          </a:xfrm>
          <a:prstGeom prst="rect">
            <a:avLst/>
          </a:prstGeom>
        </p:spPr>
      </p:pic>
    </p:spTree>
    <p:extLst>
      <p:ext uri="{BB962C8B-B14F-4D97-AF65-F5344CB8AC3E}">
        <p14:creationId xmlns:p14="http://schemas.microsoft.com/office/powerpoint/2010/main" val="152438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A2CD9B-2866-40B9-B522-5B6D6B340C34}"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534240" y="5654490"/>
            <a:ext cx="1751490" cy="382480"/>
          </a:xfrm>
          <a:prstGeom prst="rect">
            <a:avLst/>
          </a:prstGeom>
        </p:spPr>
      </p:pic>
    </p:spTree>
    <p:extLst>
      <p:ext uri="{BB962C8B-B14F-4D97-AF65-F5344CB8AC3E}">
        <p14:creationId xmlns:p14="http://schemas.microsoft.com/office/powerpoint/2010/main" val="1148408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A2CD9B-2866-40B9-B522-5B6D6B340C34}"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144213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2A2CD9B-2866-40B9-B522-5B6D6B340C34}" type="datetimeFigureOut">
              <a:rPr lang="en-US" smtClean="0"/>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58790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A2CD9B-2866-40B9-B522-5B6D6B340C34}" type="datetimeFigureOut">
              <a:rPr lang="en-US" smtClean="0"/>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754251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A2CD9B-2866-40B9-B522-5B6D6B340C34}" type="datetimeFigureOut">
              <a:rPr lang="en-US" smtClean="0"/>
              <a:t>10/20/2023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91505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A2CD9B-2866-40B9-B522-5B6D6B340C34}" type="datetimeFigureOut">
              <a:rPr lang="en-US" smtClean="0"/>
              <a:t>10/20/2023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85972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A2CD9B-2866-40B9-B522-5B6D6B340C34}" type="datetimeFigureOut">
              <a:rPr lang="en-US" smtClean="0"/>
              <a:t>10/20/2023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52583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35599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09772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l="55000" t="-8000" r="-4000" b="2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610205" y="632864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2CD9B-2866-40B9-B522-5B6D6B340C34}" type="datetimeFigureOut">
              <a:rPr lang="en-US" smtClean="0"/>
              <a:pPr/>
              <a:t>10/20/2023</a:t>
            </a:fld>
            <a:endParaRPr lang="en-US"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6687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plantbreeding/API" TargetMode="External"/><Relationship Id="rId7" Type="http://schemas.openxmlformats.org/officeDocument/2006/relationships/hyperlink" Target="https://brapi.org/contact" TargetMode="External"/><Relationship Id="rId2" Type="http://schemas.openxmlformats.org/officeDocument/2006/relationships/hyperlink" Target="https://brapi.org/specification" TargetMode="External"/><Relationship Id="rId1" Type="http://schemas.openxmlformats.org/officeDocument/2006/relationships/slideLayout" Target="../slideLayouts/slideLayout2.xml"/><Relationship Id="rId6" Type="http://schemas.openxmlformats.org/officeDocument/2006/relationships/hyperlink" Target="https://doi.org/10.1093/bioinformatics/btz190" TargetMode="External"/><Relationship Id="rId5" Type="http://schemas.openxmlformats.org/officeDocument/2006/relationships/hyperlink" Target="https://brapi.org/compatibleSoftware" TargetMode="External"/><Relationship Id="rId4" Type="http://schemas.openxmlformats.org/officeDocument/2006/relationships/hyperlink" Target="https://plant-breeding-api.readthedocs.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8940800" cy="2387600"/>
          </a:xfrm>
        </p:spPr>
        <p:txBody>
          <a:bodyPr/>
          <a:lstStyle/>
          <a:p>
            <a:r>
              <a:rPr lang="en-US" dirty="0" smtClean="0"/>
              <a:t>BrAPI 101</a:t>
            </a:r>
            <a:endParaRPr lang="en-US" dirty="0"/>
          </a:p>
        </p:txBody>
      </p:sp>
      <p:sp>
        <p:nvSpPr>
          <p:cNvPr id="3" name="Subtitle 2"/>
          <p:cNvSpPr>
            <a:spLocks noGrp="1"/>
          </p:cNvSpPr>
          <p:nvPr>
            <p:ph type="subTitle" idx="1"/>
          </p:nvPr>
        </p:nvSpPr>
        <p:spPr>
          <a:xfrm>
            <a:off x="1524000" y="3602039"/>
            <a:ext cx="8991600" cy="1655763"/>
          </a:xfrm>
        </p:spPr>
        <p:txBody>
          <a:bodyPr/>
          <a:lstStyle/>
          <a:p>
            <a:r>
              <a:rPr lang="en-US" dirty="0" smtClean="0"/>
              <a:t>A Beginners Guide</a:t>
            </a:r>
            <a:endParaRPr lang="en-US" dirty="0"/>
          </a:p>
        </p:txBody>
      </p:sp>
    </p:spTree>
    <p:extLst>
      <p:ext uri="{BB962C8B-B14F-4D97-AF65-F5344CB8AC3E}">
        <p14:creationId xmlns:p14="http://schemas.microsoft.com/office/powerpoint/2010/main" val="2659317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smtClean="0"/>
              <a:t>Automated Data Transfer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634"/>
          <a:stretch/>
        </p:blipFill>
        <p:spPr>
          <a:xfrm>
            <a:off x="3821722" y="1489484"/>
            <a:ext cx="7140871" cy="4710112"/>
          </a:xfrm>
        </p:spPr>
      </p:pic>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73246"/>
          <a:stretch/>
        </p:blipFill>
        <p:spPr>
          <a:xfrm>
            <a:off x="1229406" y="1489484"/>
            <a:ext cx="2604040" cy="4710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2876"/>
          <a:stretch/>
        </p:blipFill>
        <p:spPr>
          <a:xfrm>
            <a:off x="1229406" y="1481899"/>
            <a:ext cx="2640068" cy="471769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72858"/>
          <a:stretch/>
        </p:blipFill>
        <p:spPr>
          <a:xfrm>
            <a:off x="1229407" y="1492552"/>
            <a:ext cx="2640067" cy="4714629"/>
          </a:xfrm>
          <a:prstGeom prst="rect">
            <a:avLst/>
          </a:prstGeom>
        </p:spPr>
      </p:pic>
    </p:spTree>
    <p:extLst>
      <p:ext uri="{BB962C8B-B14F-4D97-AF65-F5344CB8AC3E}">
        <p14:creationId xmlns:p14="http://schemas.microsoft.com/office/powerpoint/2010/main" val="18353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smtClean="0"/>
              <a:t>Who is in the BrAPI Community?</a:t>
            </a:r>
            <a:endParaRPr lang="en-US" dirty="0"/>
          </a:p>
        </p:txBody>
      </p:sp>
    </p:spTree>
    <p:extLst>
      <p:ext uri="{BB962C8B-B14F-4D97-AF65-F5344CB8AC3E}">
        <p14:creationId xmlns:p14="http://schemas.microsoft.com/office/powerpoint/2010/main" val="1229072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in the BrAPI Community?</a:t>
            </a:r>
          </a:p>
        </p:txBody>
      </p:sp>
      <p:sp>
        <p:nvSpPr>
          <p:cNvPr id="3" name="Content Placeholder 2"/>
          <p:cNvSpPr>
            <a:spLocks noGrp="1"/>
          </p:cNvSpPr>
          <p:nvPr>
            <p:ph idx="1"/>
          </p:nvPr>
        </p:nvSpPr>
        <p:spPr/>
        <p:txBody>
          <a:bodyPr anchor="t"/>
          <a:lstStyle/>
          <a:p>
            <a:pPr marL="0" indent="0">
              <a:buNone/>
            </a:pPr>
            <a:r>
              <a:rPr lang="en-US" dirty="0" smtClean="0"/>
              <a:t>37+ registered partner organizations</a:t>
            </a:r>
          </a:p>
          <a:p>
            <a:pPr marL="0" indent="0">
              <a:buNone/>
            </a:pPr>
            <a:endParaRPr lang="en-US" dirty="0" smtClean="0"/>
          </a:p>
          <a:p>
            <a:pPr marL="0" indent="0">
              <a:buNone/>
            </a:pPr>
            <a:r>
              <a:rPr lang="en-US" dirty="0" smtClean="0"/>
              <a:t>250</a:t>
            </a:r>
            <a:r>
              <a:rPr lang="en-US" dirty="0"/>
              <a:t>+ plant breeders, </a:t>
            </a:r>
            <a:r>
              <a:rPr lang="en-US" dirty="0" smtClean="0"/>
              <a:t>software developers</a:t>
            </a:r>
            <a:r>
              <a:rPr lang="en-US" dirty="0"/>
              <a:t>, data managers, and other expert </a:t>
            </a:r>
            <a:r>
              <a:rPr lang="en-US" dirty="0" smtClean="0"/>
              <a:t>scientists</a:t>
            </a:r>
          </a:p>
          <a:p>
            <a:pPr marL="0" indent="0">
              <a:buNone/>
            </a:pPr>
            <a:endParaRPr lang="en-US" dirty="0" smtClean="0"/>
          </a:p>
          <a:p>
            <a:pPr marL="0" indent="0">
              <a:buNone/>
            </a:pPr>
            <a:r>
              <a:rPr lang="en-US" dirty="0" smtClean="0"/>
              <a:t>6 Elected members of the Advisory Board, managing the long term goals of the project</a:t>
            </a:r>
          </a:p>
        </p:txBody>
      </p:sp>
    </p:spTree>
    <p:extLst>
      <p:ext uri="{BB962C8B-B14F-4D97-AF65-F5344CB8AC3E}">
        <p14:creationId xmlns:p14="http://schemas.microsoft.com/office/powerpoint/2010/main" val="228076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9368" y="83318"/>
            <a:ext cx="12076386" cy="6681436"/>
          </a:xfrm>
        </p:spPr>
      </p:pic>
    </p:spTree>
    <p:extLst>
      <p:ext uri="{BB962C8B-B14F-4D97-AF65-F5344CB8AC3E}">
        <p14:creationId xmlns:p14="http://schemas.microsoft.com/office/powerpoint/2010/main" val="41808345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6851" y="2709954"/>
            <a:ext cx="12183720" cy="707886"/>
          </a:xfrm>
          <a:prstGeom prst="rect">
            <a:avLst/>
          </a:prstGeom>
          <a:noFill/>
        </p:spPr>
        <p:txBody>
          <a:bodyPr wrap="square" rtlCol="0">
            <a:spAutoFit/>
          </a:bodyPr>
          <a:lstStyle/>
          <a:p>
            <a:pPr algn="ctr"/>
            <a:r>
              <a:rPr lang="en-US" sz="4000" dirty="0" smtClean="0"/>
              <a:t>BrAPI Hackathons!!</a:t>
            </a:r>
            <a:endParaRPr lang="en-US" sz="4000" dirty="0"/>
          </a:p>
        </p:txBody>
      </p:sp>
      <p:grpSp>
        <p:nvGrpSpPr>
          <p:cNvPr id="35" name="Group 34"/>
          <p:cNvGrpSpPr/>
          <p:nvPr/>
        </p:nvGrpSpPr>
        <p:grpSpPr>
          <a:xfrm rot="21005235">
            <a:off x="3719457" y="252105"/>
            <a:ext cx="8001000" cy="6172200"/>
            <a:chOff x="-7441173" y="-3536985"/>
            <a:chExt cx="8001000" cy="6172200"/>
          </a:xfrm>
        </p:grpSpPr>
        <p:sp>
          <p:nvSpPr>
            <p:cNvPr id="34" name="Rectangle 33"/>
            <p:cNvSpPr/>
            <p:nvPr/>
          </p:nvSpPr>
          <p:spPr>
            <a:xfrm>
              <a:off x="-7441173" y="-3536985"/>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Versailles, </a:t>
              </a:r>
              <a:r>
                <a:rPr lang="en-US" sz="2800" b="1" dirty="0" smtClean="0">
                  <a:solidFill>
                    <a:schemeClr val="tx1"/>
                  </a:solidFill>
                </a:rPr>
                <a:t>France - 2018</a:t>
              </a:r>
              <a:endParaRPr lang="en-US" sz="2800" b="1" dirty="0">
                <a:solidFill>
                  <a:schemeClr val="tx1"/>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920" t="10032" r="12957" b="9078"/>
            <a:stretch/>
          </p:blipFill>
          <p:spPr>
            <a:xfrm>
              <a:off x="-7212573" y="-3328159"/>
              <a:ext cx="7543800" cy="5257800"/>
            </a:xfrm>
            <a:prstGeom prst="rect">
              <a:avLst/>
            </a:prstGeom>
            <a:ln>
              <a:solidFill>
                <a:schemeClr val="bg1">
                  <a:lumMod val="50000"/>
                </a:schemeClr>
              </a:solidFill>
            </a:ln>
          </p:spPr>
        </p:pic>
      </p:grpSp>
      <p:grpSp>
        <p:nvGrpSpPr>
          <p:cNvPr id="33" name="Group 32"/>
          <p:cNvGrpSpPr/>
          <p:nvPr/>
        </p:nvGrpSpPr>
        <p:grpSpPr>
          <a:xfrm rot="679534">
            <a:off x="467080" y="391700"/>
            <a:ext cx="8001000" cy="6172200"/>
            <a:chOff x="-7214558" y="-1262743"/>
            <a:chExt cx="8001000" cy="6172200"/>
          </a:xfrm>
        </p:grpSpPr>
        <p:sp>
          <p:nvSpPr>
            <p:cNvPr id="19" name="Rectangle 18"/>
            <p:cNvSpPr/>
            <p:nvPr/>
          </p:nvSpPr>
          <p:spPr>
            <a:xfrm>
              <a:off x="-7214558" y="-1262743"/>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err="1" smtClean="0">
                  <a:solidFill>
                    <a:schemeClr val="tx1"/>
                  </a:solidFill>
                </a:rPr>
                <a:t>Texcoco</a:t>
              </a:r>
              <a:r>
                <a:rPr lang="en-US" sz="2800" b="1" dirty="0" smtClean="0">
                  <a:solidFill>
                    <a:schemeClr val="tx1"/>
                  </a:solidFill>
                </a:rPr>
                <a:t>, Mexico - 2018</a:t>
              </a:r>
              <a:endParaRPr lang="en-US" sz="2800" b="1" dirty="0">
                <a:solidFill>
                  <a:schemeClr val="tx1"/>
                </a:solidFill>
              </a:endParaRP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392" r="1980"/>
            <a:stretch/>
          </p:blipFill>
          <p:spPr>
            <a:xfrm>
              <a:off x="-6983973" y="-1053917"/>
              <a:ext cx="7543800" cy="5257800"/>
            </a:xfrm>
            <a:prstGeom prst="rect">
              <a:avLst/>
            </a:prstGeom>
            <a:ln>
              <a:solidFill>
                <a:schemeClr val="bg1">
                  <a:lumMod val="50000"/>
                </a:schemeClr>
              </a:solidFill>
            </a:ln>
          </p:spPr>
        </p:pic>
      </p:grpSp>
      <p:grpSp>
        <p:nvGrpSpPr>
          <p:cNvPr id="37" name="Group 36"/>
          <p:cNvGrpSpPr/>
          <p:nvPr/>
        </p:nvGrpSpPr>
        <p:grpSpPr>
          <a:xfrm rot="21210757">
            <a:off x="4256189" y="57595"/>
            <a:ext cx="8001000" cy="6172200"/>
            <a:chOff x="-8001000" y="-2289654"/>
            <a:chExt cx="8001000" cy="6172200"/>
          </a:xfrm>
        </p:grpSpPr>
        <p:sp>
          <p:nvSpPr>
            <p:cNvPr id="36" name="Rectangle 35"/>
            <p:cNvSpPr/>
            <p:nvPr/>
          </p:nvSpPr>
          <p:spPr>
            <a:xfrm>
              <a:off x="-8001000" y="-2289654"/>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Wageningen, </a:t>
              </a:r>
              <a:r>
                <a:rPr lang="en-US" sz="2800" b="1" dirty="0" smtClean="0">
                  <a:solidFill>
                    <a:schemeClr val="tx1"/>
                  </a:solidFill>
                </a:rPr>
                <a:t>Netherlands - 2019</a:t>
              </a:r>
              <a:endParaRPr lang="en-US" sz="2800" b="1" dirty="0">
                <a:solidFill>
                  <a:schemeClr val="tx1"/>
                </a:solidFill>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296" r="2032"/>
            <a:stretch/>
          </p:blipFill>
          <p:spPr>
            <a:xfrm>
              <a:off x="-7772400" y="-2076198"/>
              <a:ext cx="7543800" cy="5257800"/>
            </a:xfrm>
            <a:prstGeom prst="rect">
              <a:avLst/>
            </a:prstGeom>
            <a:ln>
              <a:solidFill>
                <a:schemeClr val="bg1">
                  <a:lumMod val="50000"/>
                </a:schemeClr>
              </a:solidFill>
            </a:ln>
          </p:spPr>
        </p:pic>
      </p:grpSp>
      <p:grpSp>
        <p:nvGrpSpPr>
          <p:cNvPr id="39" name="Group 38"/>
          <p:cNvGrpSpPr/>
          <p:nvPr/>
        </p:nvGrpSpPr>
        <p:grpSpPr>
          <a:xfrm rot="493749">
            <a:off x="1387992" y="415543"/>
            <a:ext cx="8001000" cy="6172200"/>
            <a:chOff x="-9712140" y="-1932401"/>
            <a:chExt cx="8001000" cy="6172200"/>
          </a:xfrm>
        </p:grpSpPr>
        <p:sp>
          <p:nvSpPr>
            <p:cNvPr id="38" name="Rectangle 37"/>
            <p:cNvSpPr/>
            <p:nvPr/>
          </p:nvSpPr>
          <p:spPr>
            <a:xfrm>
              <a:off x="-9712140" y="-1932401"/>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Dundee, </a:t>
              </a:r>
              <a:r>
                <a:rPr lang="en-US" sz="2800" b="1" dirty="0" smtClean="0">
                  <a:solidFill>
                    <a:schemeClr val="tx1"/>
                  </a:solidFill>
                </a:rPr>
                <a:t>Scotland - 2019</a:t>
              </a:r>
              <a:endParaRPr lang="en-US" sz="2800" b="1" dirty="0">
                <a:solidFill>
                  <a:schemeClr val="tx1"/>
                </a:solidFill>
              </a:endParaRPr>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2691" t="7417" r="10353" b="11915"/>
            <a:stretch/>
          </p:blipFill>
          <p:spPr>
            <a:xfrm>
              <a:off x="-9483540" y="-1723575"/>
              <a:ext cx="7543800" cy="5257800"/>
            </a:xfrm>
            <a:prstGeom prst="rect">
              <a:avLst/>
            </a:prstGeom>
            <a:ln>
              <a:solidFill>
                <a:schemeClr val="bg1">
                  <a:lumMod val="50000"/>
                </a:schemeClr>
              </a:solidFill>
            </a:ln>
          </p:spPr>
        </p:pic>
      </p:grpSp>
      <p:grpSp>
        <p:nvGrpSpPr>
          <p:cNvPr id="41" name="Group 40"/>
          <p:cNvGrpSpPr/>
          <p:nvPr/>
        </p:nvGrpSpPr>
        <p:grpSpPr>
          <a:xfrm rot="20807304">
            <a:off x="3847353" y="219597"/>
            <a:ext cx="8001000" cy="6172200"/>
            <a:chOff x="-4878405" y="288786"/>
            <a:chExt cx="8001000" cy="6172200"/>
          </a:xfrm>
        </p:grpSpPr>
        <p:sp>
          <p:nvSpPr>
            <p:cNvPr id="40" name="Rectangle 39"/>
            <p:cNvSpPr/>
            <p:nvPr/>
          </p:nvSpPr>
          <p:spPr>
            <a:xfrm>
              <a:off x="-4878405" y="288786"/>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Hyderabad, </a:t>
              </a:r>
              <a:r>
                <a:rPr lang="en-US" sz="2800" b="1" dirty="0" smtClean="0">
                  <a:solidFill>
                    <a:schemeClr val="tx1"/>
                  </a:solidFill>
                </a:rPr>
                <a:t>India - 2020</a:t>
              </a:r>
              <a:endParaRPr lang="en-US" sz="2800" b="1" dirty="0">
                <a:solidFill>
                  <a:schemeClr val="tx1"/>
                </a:solidFill>
              </a:endParaRPr>
            </a:p>
          </p:txBody>
        </p:sp>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5146" r="3954"/>
            <a:stretch/>
          </p:blipFill>
          <p:spPr>
            <a:xfrm>
              <a:off x="-4649805" y="497612"/>
              <a:ext cx="7543800" cy="5257800"/>
            </a:xfrm>
            <a:prstGeom prst="rect">
              <a:avLst/>
            </a:prstGeom>
            <a:ln>
              <a:solidFill>
                <a:schemeClr val="bg1">
                  <a:lumMod val="50000"/>
                </a:schemeClr>
              </a:solidFill>
            </a:ln>
          </p:spPr>
        </p:pic>
      </p:grpSp>
      <p:grpSp>
        <p:nvGrpSpPr>
          <p:cNvPr id="43" name="Group 42"/>
          <p:cNvGrpSpPr/>
          <p:nvPr/>
        </p:nvGrpSpPr>
        <p:grpSpPr>
          <a:xfrm>
            <a:off x="2468574" y="415543"/>
            <a:ext cx="8001000" cy="6172200"/>
            <a:chOff x="-7116709" y="7226142"/>
            <a:chExt cx="8001000" cy="6172200"/>
          </a:xfrm>
        </p:grpSpPr>
        <p:sp>
          <p:nvSpPr>
            <p:cNvPr id="42" name="Rectangle 41"/>
            <p:cNvSpPr/>
            <p:nvPr/>
          </p:nvSpPr>
          <p:spPr>
            <a:xfrm>
              <a:off x="-7116709" y="7226142"/>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Greenville, SC, </a:t>
              </a:r>
              <a:r>
                <a:rPr lang="en-US" sz="2800" b="1" dirty="0" smtClean="0">
                  <a:solidFill>
                    <a:schemeClr val="tx1"/>
                  </a:solidFill>
                </a:rPr>
                <a:t>USA - 2023</a:t>
              </a:r>
              <a:endParaRPr lang="en-US" sz="2800" b="1" dirty="0">
                <a:solidFill>
                  <a:schemeClr val="tx1"/>
                </a:solidFill>
              </a:endParaRPr>
            </a:p>
          </p:txBody>
        </p: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b="7039"/>
            <a:stretch/>
          </p:blipFill>
          <p:spPr>
            <a:xfrm>
              <a:off x="-6888109" y="7435602"/>
              <a:ext cx="7543800" cy="5257800"/>
            </a:xfrm>
            <a:prstGeom prst="rect">
              <a:avLst/>
            </a:prstGeom>
            <a:ln>
              <a:solidFill>
                <a:schemeClr val="bg1">
                  <a:lumMod val="50000"/>
                </a:schemeClr>
              </a:solidFill>
            </a:ln>
          </p:spPr>
        </p:pic>
      </p:grpSp>
    </p:spTree>
    <p:extLst>
      <p:ext uri="{BB962C8B-B14F-4D97-AF65-F5344CB8AC3E}">
        <p14:creationId xmlns:p14="http://schemas.microsoft.com/office/powerpoint/2010/main" val="39320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smtClean="0"/>
              <a:t>Applications &amp; Impacts</a:t>
            </a:r>
            <a:endParaRPr lang="en-US" dirty="0"/>
          </a:p>
        </p:txBody>
      </p:sp>
    </p:spTree>
    <p:extLst>
      <p:ext uri="{BB962C8B-B14F-4D97-AF65-F5344CB8AC3E}">
        <p14:creationId xmlns:p14="http://schemas.microsoft.com/office/powerpoint/2010/main" val="13306297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9087"/>
            <a:ext cx="5486400" cy="1247775"/>
          </a:xfrm>
          <a:prstGeom prst="rect">
            <a:avLst/>
          </a:prstGeom>
        </p:spPr>
      </p:pic>
      <p:grpSp>
        <p:nvGrpSpPr>
          <p:cNvPr id="14" name="Group 13"/>
          <p:cNvGrpSpPr/>
          <p:nvPr/>
        </p:nvGrpSpPr>
        <p:grpSpPr>
          <a:xfrm>
            <a:off x="6256345" y="3625600"/>
            <a:ext cx="5419710" cy="2980708"/>
            <a:chOff x="6498052" y="158500"/>
            <a:chExt cx="5419710" cy="2980708"/>
          </a:xfrm>
        </p:grpSpPr>
        <p:sp>
          <p:nvSpPr>
            <p:cNvPr id="13" name="Rectangle 12"/>
            <p:cNvSpPr/>
            <p:nvPr/>
          </p:nvSpPr>
          <p:spPr>
            <a:xfrm>
              <a:off x="7315200" y="455612"/>
              <a:ext cx="3886200" cy="255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BRAPPs</a:t>
              </a:r>
              <a:endParaRPr lang="en-US" b="1" dirty="0">
                <a:solidFill>
                  <a:schemeClr val="tx1"/>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7197" y="283607"/>
              <a:ext cx="2034451" cy="1271532"/>
            </a:xfrm>
            <a:prstGeom prst="rect">
              <a:avLst/>
            </a:prstGeom>
            <a:ln>
              <a:solidFill>
                <a:schemeClr val="tx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9491" y="158500"/>
              <a:ext cx="2034451" cy="1142551"/>
            </a:xfrm>
            <a:prstGeom prst="rect">
              <a:avLst/>
            </a:prstGeom>
            <a:ln>
              <a:solidFill>
                <a:schemeClr val="tx1"/>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9692" y="412588"/>
              <a:ext cx="2029121" cy="1142551"/>
            </a:xfrm>
            <a:prstGeom prst="rect">
              <a:avLst/>
            </a:prstGeom>
            <a:ln>
              <a:solidFill>
                <a:schemeClr val="tx1"/>
              </a:solid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8052" y="1160686"/>
              <a:ext cx="2022110" cy="1142551"/>
            </a:xfrm>
            <a:prstGeom prst="rect">
              <a:avLst/>
            </a:prstGeom>
            <a:ln>
              <a:solidFill>
                <a:schemeClr val="tx1"/>
              </a:solid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3899" y="1996657"/>
              <a:ext cx="2020739" cy="1142551"/>
            </a:xfrm>
            <a:prstGeom prst="rect">
              <a:avLst/>
            </a:prstGeom>
            <a:ln>
              <a:solidFill>
                <a:schemeClr val="tx1"/>
              </a:solidFill>
            </a:ln>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8487" y="1989482"/>
              <a:ext cx="2022342" cy="1142551"/>
            </a:xfrm>
            <a:prstGeom prst="rect">
              <a:avLst/>
            </a:prstGeom>
            <a:ln>
              <a:solidFill>
                <a:schemeClr val="tx1"/>
              </a:solid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95420" y="1155868"/>
              <a:ext cx="2022342" cy="1142551"/>
            </a:xfrm>
            <a:prstGeom prst="rect">
              <a:avLst/>
            </a:prstGeom>
            <a:ln>
              <a:solidFill>
                <a:schemeClr val="tx1"/>
              </a:solidFill>
            </a:ln>
          </p:spPr>
        </p:pic>
      </p:gr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168" y="3208505"/>
            <a:ext cx="4972050" cy="3057525"/>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42000" y="467491"/>
            <a:ext cx="6248400" cy="2867025"/>
          </a:xfrm>
          <a:prstGeom prst="rect">
            <a:avLst/>
          </a:prstGeom>
        </p:spPr>
      </p:pic>
      <p:sp>
        <p:nvSpPr>
          <p:cNvPr id="17" name="Title 1"/>
          <p:cNvSpPr>
            <a:spLocks noGrp="1"/>
          </p:cNvSpPr>
          <p:nvPr>
            <p:ph type="title"/>
          </p:nvPr>
        </p:nvSpPr>
        <p:spPr>
          <a:xfrm>
            <a:off x="787400" y="230699"/>
            <a:ext cx="10515600" cy="1325563"/>
          </a:xfrm>
        </p:spPr>
        <p:txBody>
          <a:bodyPr/>
          <a:lstStyle/>
          <a:p>
            <a:r>
              <a:rPr lang="en-US" dirty="0" smtClean="0"/>
              <a:t>Solved Use Cases</a:t>
            </a:r>
            <a:endParaRPr lang="en-US" dirty="0"/>
          </a:p>
        </p:txBody>
      </p:sp>
    </p:spTree>
    <p:extLst>
      <p:ext uri="{BB962C8B-B14F-4D97-AF65-F5344CB8AC3E}">
        <p14:creationId xmlns:p14="http://schemas.microsoft.com/office/powerpoint/2010/main" val="19273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BrAPI Compatible Software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95" y="1490667"/>
            <a:ext cx="12170410" cy="4624383"/>
          </a:xfrm>
        </p:spPr>
      </p:pic>
    </p:spTree>
    <p:extLst>
      <p:ext uri="{BB962C8B-B14F-4D97-AF65-F5344CB8AC3E}">
        <p14:creationId xmlns:p14="http://schemas.microsoft.com/office/powerpoint/2010/main" val="1034698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smtClean="0"/>
              <a:t>How does BrAPI work?</a:t>
            </a:r>
            <a:endParaRPr lang="en-US" dirty="0"/>
          </a:p>
        </p:txBody>
      </p:sp>
    </p:spTree>
    <p:extLst>
      <p:ext uri="{BB962C8B-B14F-4D97-AF65-F5344CB8AC3E}">
        <p14:creationId xmlns:p14="http://schemas.microsoft.com/office/powerpoint/2010/main" val="2580392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Typical Request/Response Loop</a:t>
            </a:r>
            <a:endParaRPr lang="en-US" dirty="0"/>
          </a:p>
        </p:txBody>
      </p:sp>
      <p:sp>
        <p:nvSpPr>
          <p:cNvPr id="3" name="Rectangle 2"/>
          <p:cNvSpPr/>
          <p:nvPr/>
        </p:nvSpPr>
        <p:spPr>
          <a:xfrm>
            <a:off x="838201" y="2570298"/>
            <a:ext cx="662609" cy="3204335"/>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UI</a:t>
            </a:r>
            <a:endParaRPr lang="en-US" dirty="0">
              <a:solidFill>
                <a:schemeClr val="tx1"/>
              </a:solidFill>
            </a:endParaRPr>
          </a:p>
        </p:txBody>
      </p:sp>
      <p:sp>
        <p:nvSpPr>
          <p:cNvPr id="4" name="Rectangle 3"/>
          <p:cNvSpPr/>
          <p:nvPr/>
        </p:nvSpPr>
        <p:spPr>
          <a:xfrm>
            <a:off x="1500811" y="2570298"/>
            <a:ext cx="1169504"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Controller</a:t>
            </a:r>
            <a:endParaRPr lang="en-US" dirty="0">
              <a:solidFill>
                <a:schemeClr val="tx1"/>
              </a:solidFill>
            </a:endParaRPr>
          </a:p>
        </p:txBody>
      </p:sp>
      <p:sp>
        <p:nvSpPr>
          <p:cNvPr id="6" name="Rectangle 5"/>
          <p:cNvSpPr/>
          <p:nvPr/>
        </p:nvSpPr>
        <p:spPr>
          <a:xfrm>
            <a:off x="2670316" y="2570297"/>
            <a:ext cx="1142998" cy="1667172"/>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Request Builder</a:t>
            </a:r>
          </a:p>
        </p:txBody>
      </p:sp>
      <p:sp>
        <p:nvSpPr>
          <p:cNvPr id="13" name="Rectangle 12"/>
          <p:cNvSpPr/>
          <p:nvPr/>
        </p:nvSpPr>
        <p:spPr>
          <a:xfrm>
            <a:off x="2670315" y="4237469"/>
            <a:ext cx="1142999" cy="1537162"/>
          </a:xfrm>
          <a:prstGeom prst="rect">
            <a:avLst/>
          </a:prstGeom>
          <a:solidFill>
            <a:schemeClr val="accent4">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Response Handler</a:t>
            </a:r>
            <a:endParaRPr lang="en-US" b="1" dirty="0">
              <a:solidFill>
                <a:schemeClr val="tx1"/>
              </a:solidFill>
            </a:endParaRPr>
          </a:p>
        </p:txBody>
      </p:sp>
      <p:sp>
        <p:nvSpPr>
          <p:cNvPr id="14" name="Rectangle 13"/>
          <p:cNvSpPr/>
          <p:nvPr/>
        </p:nvSpPr>
        <p:spPr>
          <a:xfrm>
            <a:off x="3813314" y="2570297"/>
            <a:ext cx="924339" cy="3204336"/>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HTTP Service</a:t>
            </a:r>
            <a:endParaRPr lang="en-US" dirty="0">
              <a:solidFill>
                <a:schemeClr val="tx1"/>
              </a:solidFill>
            </a:endParaRPr>
          </a:p>
        </p:txBody>
      </p:sp>
      <p:sp>
        <p:nvSpPr>
          <p:cNvPr id="15" name="Rectangle 14"/>
          <p:cNvSpPr/>
          <p:nvPr/>
        </p:nvSpPr>
        <p:spPr>
          <a:xfrm>
            <a:off x="7245625" y="2570300"/>
            <a:ext cx="692426" cy="3204335"/>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API Layer</a:t>
            </a:r>
            <a:endParaRPr lang="en-US" dirty="0">
              <a:solidFill>
                <a:schemeClr val="tx1"/>
              </a:solidFill>
            </a:endParaRPr>
          </a:p>
        </p:txBody>
      </p:sp>
      <p:sp>
        <p:nvSpPr>
          <p:cNvPr id="16" name="Rectangle 15"/>
          <p:cNvSpPr/>
          <p:nvPr/>
        </p:nvSpPr>
        <p:spPr>
          <a:xfrm>
            <a:off x="7938052" y="2570300"/>
            <a:ext cx="1169504" cy="3204335"/>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Object Mapping Layer</a:t>
            </a:r>
            <a:endParaRPr lang="en-US" b="1" dirty="0">
              <a:solidFill>
                <a:schemeClr val="tx1"/>
              </a:solidFill>
            </a:endParaRPr>
          </a:p>
        </p:txBody>
      </p:sp>
      <p:sp>
        <p:nvSpPr>
          <p:cNvPr id="17" name="Rectangle 16"/>
          <p:cNvSpPr/>
          <p:nvPr/>
        </p:nvSpPr>
        <p:spPr>
          <a:xfrm>
            <a:off x="9107557" y="2570299"/>
            <a:ext cx="1142998"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Database Access Layer</a:t>
            </a:r>
          </a:p>
        </p:txBody>
      </p:sp>
      <p:sp>
        <p:nvSpPr>
          <p:cNvPr id="19" name="Rectangle 18"/>
          <p:cNvSpPr/>
          <p:nvPr/>
        </p:nvSpPr>
        <p:spPr>
          <a:xfrm>
            <a:off x="10250555" y="2570299"/>
            <a:ext cx="1103245" cy="3204336"/>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Database</a:t>
            </a:r>
            <a:endParaRPr lang="en-US" dirty="0">
              <a:solidFill>
                <a:schemeClr val="tx1"/>
              </a:solidFill>
            </a:endParaRPr>
          </a:p>
        </p:txBody>
      </p:sp>
      <p:sp>
        <p:nvSpPr>
          <p:cNvPr id="20" name="Rectangle 19"/>
          <p:cNvSpPr/>
          <p:nvPr/>
        </p:nvSpPr>
        <p:spPr>
          <a:xfrm>
            <a:off x="838200" y="2103155"/>
            <a:ext cx="3899453"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Client Application</a:t>
            </a:r>
            <a:endParaRPr lang="en-US" dirty="0">
              <a:solidFill>
                <a:schemeClr val="tx1"/>
              </a:solidFill>
            </a:endParaRPr>
          </a:p>
        </p:txBody>
      </p:sp>
      <p:sp>
        <p:nvSpPr>
          <p:cNvPr id="21" name="Rectangle 20"/>
          <p:cNvSpPr/>
          <p:nvPr/>
        </p:nvSpPr>
        <p:spPr>
          <a:xfrm>
            <a:off x="7245625" y="2103157"/>
            <a:ext cx="4108175"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Server Application</a:t>
            </a:r>
            <a:endParaRPr lang="en-US" dirty="0">
              <a:solidFill>
                <a:schemeClr val="tx1"/>
              </a:solidFill>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043" y="3984462"/>
            <a:ext cx="1732310" cy="376005"/>
          </a:xfrm>
          <a:prstGeom prst="rect">
            <a:avLst/>
          </a:prstGeom>
        </p:spPr>
      </p:pic>
      <p:sp>
        <p:nvSpPr>
          <p:cNvPr id="2" name="Bent Arrow 1"/>
          <p:cNvSpPr/>
          <p:nvPr/>
        </p:nvSpPr>
        <p:spPr>
          <a:xfrm rot="2499043">
            <a:off x="5252439" y="2592469"/>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3127068">
            <a:off x="5055654" y="4194636"/>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6622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BrAPI?</a:t>
            </a:r>
            <a:endParaRPr lang="en-US" dirty="0"/>
          </a:p>
        </p:txBody>
      </p:sp>
      <p:sp>
        <p:nvSpPr>
          <p:cNvPr id="3" name="Content Placeholder 2"/>
          <p:cNvSpPr>
            <a:spLocks noGrp="1"/>
          </p:cNvSpPr>
          <p:nvPr>
            <p:ph idx="1"/>
          </p:nvPr>
        </p:nvSpPr>
        <p:spPr>
          <a:xfrm>
            <a:off x="838201" y="1825627"/>
            <a:ext cx="10702413" cy="4351339"/>
          </a:xfrm>
        </p:spPr>
        <p:txBody>
          <a:bodyPr/>
          <a:lstStyle/>
          <a:p>
            <a:pPr marL="0" indent="0">
              <a:buNone/>
            </a:pPr>
            <a:r>
              <a:rPr lang="en-US" sz="3200" dirty="0"/>
              <a:t>BrAPI </a:t>
            </a:r>
            <a:r>
              <a:rPr lang="en-US" sz="3200" dirty="0">
                <a:solidFill>
                  <a:schemeClr val="tx1"/>
                </a:solidFill>
              </a:rPr>
              <a:t>is a …</a:t>
            </a:r>
          </a:p>
          <a:p>
            <a:pPr marL="0" indent="0">
              <a:buNone/>
            </a:pPr>
            <a:r>
              <a:rPr lang="en-US" sz="3200" dirty="0">
                <a:solidFill>
                  <a:schemeClr val="tx1">
                    <a:lumMod val="50000"/>
                    <a:lumOff val="50000"/>
                  </a:schemeClr>
                </a:solidFill>
              </a:rPr>
              <a:t>Standardized</a:t>
            </a:r>
            <a:r>
              <a:rPr lang="en-US" sz="3200" dirty="0">
                <a:solidFill>
                  <a:schemeClr val="tx1"/>
                </a:solidFill>
              </a:rPr>
              <a:t> </a:t>
            </a:r>
          </a:p>
          <a:p>
            <a:pPr marL="0" indent="0">
              <a:buNone/>
            </a:pPr>
            <a:r>
              <a:rPr lang="en-US" sz="3200" dirty="0">
                <a:solidFill>
                  <a:schemeClr val="accent5">
                    <a:lumMod val="75000"/>
                  </a:schemeClr>
                </a:solidFill>
              </a:rPr>
              <a:t>RESTful</a:t>
            </a:r>
            <a:r>
              <a:rPr lang="en-US" sz="3200" dirty="0"/>
              <a:t> </a:t>
            </a:r>
          </a:p>
          <a:p>
            <a:pPr marL="0" indent="0">
              <a:buNone/>
            </a:pPr>
            <a:r>
              <a:rPr lang="en-US" sz="3200" dirty="0">
                <a:solidFill>
                  <a:srgbClr val="FF0000"/>
                </a:solidFill>
              </a:rPr>
              <a:t>Web Service</a:t>
            </a:r>
            <a:r>
              <a:rPr lang="en-US" sz="3200" dirty="0"/>
              <a:t> </a:t>
            </a:r>
          </a:p>
          <a:p>
            <a:pPr marL="0" indent="0">
              <a:buNone/>
            </a:pPr>
            <a:r>
              <a:rPr lang="en-US" sz="3200" dirty="0">
                <a:solidFill>
                  <a:srgbClr val="FFC000"/>
                </a:solidFill>
              </a:rPr>
              <a:t>API</a:t>
            </a:r>
            <a:r>
              <a:rPr lang="en-US" sz="3200" dirty="0"/>
              <a:t> </a:t>
            </a:r>
          </a:p>
          <a:p>
            <a:pPr marL="0" indent="0">
              <a:buNone/>
            </a:pPr>
            <a:r>
              <a:rPr lang="en-US" sz="3200" dirty="0">
                <a:solidFill>
                  <a:srgbClr val="891921"/>
                </a:solidFill>
              </a:rPr>
              <a:t>Specification </a:t>
            </a:r>
          </a:p>
          <a:p>
            <a:pPr marL="0" indent="0">
              <a:buNone/>
            </a:pPr>
            <a:r>
              <a:rPr lang="en-US" sz="3200" dirty="0">
                <a:solidFill>
                  <a:schemeClr val="tx1"/>
                </a:solidFill>
              </a:rPr>
              <a:t>…for communicating plant breeding data</a:t>
            </a:r>
            <a:endParaRPr lang="en-US" sz="3200" dirty="0">
              <a:solidFill>
                <a:srgbClr val="891921"/>
              </a:solidFill>
            </a:endParaRPr>
          </a:p>
          <a:p>
            <a:pPr marL="0" indent="0">
              <a:buNone/>
            </a:pPr>
            <a:endParaRPr lang="en-US" dirty="0"/>
          </a:p>
        </p:txBody>
      </p:sp>
    </p:spTree>
    <p:extLst>
      <p:ext uri="{BB962C8B-B14F-4D97-AF65-F5344CB8AC3E}">
        <p14:creationId xmlns:p14="http://schemas.microsoft.com/office/powerpoint/2010/main" val="15092848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URLs</a:t>
            </a:r>
            <a:endParaRPr lang="en-US" dirty="0"/>
          </a:p>
        </p:txBody>
      </p:sp>
      <p:sp>
        <p:nvSpPr>
          <p:cNvPr id="3" name="Content Placeholder 2"/>
          <p:cNvSpPr>
            <a:spLocks noGrp="1"/>
          </p:cNvSpPr>
          <p:nvPr>
            <p:ph idx="1"/>
          </p:nvPr>
        </p:nvSpPr>
        <p:spPr/>
        <p:txBody>
          <a:bodyPr/>
          <a:lstStyle/>
          <a:p>
            <a:pPr marL="0" indent="0">
              <a:buNone/>
            </a:pPr>
            <a:r>
              <a:rPr lang="en-US" dirty="0" smtClean="0"/>
              <a:t>GET, POST, PUT</a:t>
            </a:r>
          </a:p>
          <a:p>
            <a:pPr marL="0" indent="0">
              <a:buNone/>
            </a:pPr>
            <a:r>
              <a:rPr lang="en-US" dirty="0" smtClean="0"/>
              <a:t>https://</a:t>
            </a:r>
            <a:r>
              <a:rPr lang="en-US" b="1" dirty="0" smtClean="0"/>
              <a:t>&lt;specific host path&gt;</a:t>
            </a:r>
            <a:r>
              <a:rPr lang="en-US" dirty="0" smtClean="0"/>
              <a:t>/</a:t>
            </a:r>
            <a:r>
              <a:rPr lang="en-US" dirty="0" smtClean="0"/>
              <a:t>brapi/v2</a:t>
            </a:r>
            <a:r>
              <a:rPr lang="en-US" dirty="0" smtClean="0"/>
              <a:t>/</a:t>
            </a:r>
            <a:r>
              <a:rPr lang="en-US" b="1" dirty="0" smtClean="0"/>
              <a:t>&lt;brapi standard endpoint&gt;</a:t>
            </a:r>
            <a:endParaRPr lang="en-US" b="1" dirty="0" smtClean="0"/>
          </a:p>
          <a:p>
            <a:pPr marL="0" indent="0">
              <a:buNone/>
            </a:pPr>
            <a:endParaRPr lang="en-US" b="1" dirty="0"/>
          </a:p>
          <a:p>
            <a:pPr marL="0" indent="0">
              <a:buNone/>
            </a:pPr>
            <a:endParaRPr lang="en-US" b="1" dirty="0" smtClean="0"/>
          </a:p>
          <a:p>
            <a:pPr marL="0" indent="0">
              <a:buNone/>
            </a:pPr>
            <a:r>
              <a:rPr lang="en-US" dirty="0" smtClean="0"/>
              <a:t>Examples:</a:t>
            </a:r>
          </a:p>
          <a:p>
            <a:pPr marL="0" indent="0">
              <a:lnSpc>
                <a:spcPct val="100000"/>
              </a:lnSpc>
              <a:spcBef>
                <a:spcPts val="0"/>
              </a:spcBef>
              <a:buNone/>
            </a:pPr>
            <a:r>
              <a:rPr lang="en-US" sz="1600" dirty="0" smtClean="0">
                <a:latin typeface="Lucida Console" panose="020B0609040504020204" pitchFamily="49" charset="0"/>
              </a:rPr>
              <a:t>GET  https</a:t>
            </a:r>
            <a:r>
              <a:rPr lang="en-US" sz="1600" dirty="0">
                <a:latin typeface="Lucida Console" panose="020B0609040504020204" pitchFamily="49" charset="0"/>
              </a:rPr>
              <a:t>://</a:t>
            </a:r>
            <a:r>
              <a:rPr lang="en-US" sz="1600" dirty="0" smtClean="0">
                <a:latin typeface="Lucida Console" panose="020B0609040504020204" pitchFamily="49" charset="0"/>
              </a:rPr>
              <a:t>example.org/path/morepath/</a:t>
            </a:r>
            <a:r>
              <a:rPr lang="en-US" sz="1600" b="1" u="sng" dirty="0" smtClean="0">
                <a:latin typeface="Lucida Console" panose="020B0609040504020204" pitchFamily="49" charset="0"/>
              </a:rPr>
              <a:t>brapi/v2</a:t>
            </a:r>
            <a:r>
              <a:rPr lang="en-US" sz="1600" dirty="0" smtClean="0">
                <a:latin typeface="Lucida Console" panose="020B0609040504020204" pitchFamily="49" charset="0"/>
              </a:rPr>
              <a:t>/studies/3d39af43</a:t>
            </a:r>
            <a:endParaRPr lang="en-US" sz="1600" dirty="0">
              <a:latin typeface="Lucida Console" panose="020B0609040504020204" pitchFamily="49" charset="0"/>
            </a:endParaRPr>
          </a:p>
          <a:p>
            <a:pPr marL="0" indent="0">
              <a:lnSpc>
                <a:spcPct val="100000"/>
              </a:lnSpc>
              <a:spcBef>
                <a:spcPts val="0"/>
              </a:spcBef>
              <a:buNone/>
            </a:pPr>
            <a:r>
              <a:rPr lang="en-US" sz="1600" dirty="0" smtClean="0">
                <a:latin typeface="Lucida Console" panose="020B0609040504020204" pitchFamily="49" charset="0"/>
              </a:rPr>
              <a:t>GET  https</a:t>
            </a:r>
            <a:r>
              <a:rPr lang="en-US" sz="1600" dirty="0">
                <a:latin typeface="Lucida Console" panose="020B0609040504020204" pitchFamily="49" charset="0"/>
              </a:rPr>
              <a:t>://</a:t>
            </a:r>
            <a:r>
              <a:rPr lang="en-US" sz="1600" dirty="0" smtClean="0">
                <a:latin typeface="Lucida Console" panose="020B0609040504020204" pitchFamily="49" charset="0"/>
              </a:rPr>
              <a:t>example.org/</a:t>
            </a:r>
            <a:r>
              <a:rPr lang="en-US" sz="1600" b="1" u="sng" dirty="0" smtClean="0">
                <a:latin typeface="Lucida Console" panose="020B0609040504020204" pitchFamily="49" charset="0"/>
              </a:rPr>
              <a:t>brapi/v2</a:t>
            </a:r>
            <a:r>
              <a:rPr lang="en-US" sz="1600" dirty="0" smtClean="0">
                <a:latin typeface="Lucida Console" panose="020B0609040504020204" pitchFamily="49" charset="0"/>
              </a:rPr>
              <a:t>/studies?germplasmDbId=2d30af45&amp;active=true</a:t>
            </a:r>
            <a:endParaRPr lang="en-US" sz="1600" dirty="0">
              <a:latin typeface="Lucida Console" panose="020B0609040504020204" pitchFamily="49" charset="0"/>
            </a:endParaRPr>
          </a:p>
          <a:p>
            <a:pPr marL="0" indent="0">
              <a:lnSpc>
                <a:spcPct val="100000"/>
              </a:lnSpc>
              <a:spcBef>
                <a:spcPts val="0"/>
              </a:spcBef>
              <a:buNone/>
            </a:pPr>
            <a:r>
              <a:rPr lang="en-US" sz="1600" dirty="0" smtClean="0">
                <a:latin typeface="Lucida Console" panose="020B0609040504020204" pitchFamily="49" charset="0"/>
              </a:rPr>
              <a:t>POST https://otherexample.org</a:t>
            </a:r>
            <a:r>
              <a:rPr lang="en-US" sz="1600" dirty="0">
                <a:latin typeface="Lucida Console" panose="020B0609040504020204" pitchFamily="49" charset="0"/>
              </a:rPr>
              <a:t>/path/morepath</a:t>
            </a:r>
            <a:r>
              <a:rPr lang="en-US" sz="1600" dirty="0" smtClean="0">
                <a:latin typeface="Lucida Console" panose="020B0609040504020204" pitchFamily="49" charset="0"/>
              </a:rPr>
              <a:t>/</a:t>
            </a:r>
            <a:r>
              <a:rPr lang="en-US" sz="1600" b="1" u="sng" dirty="0" smtClean="0">
                <a:latin typeface="Lucida Console" panose="020B0609040504020204" pitchFamily="49" charset="0"/>
              </a:rPr>
              <a:t>brapi/v2</a:t>
            </a:r>
            <a:r>
              <a:rPr lang="en-US" sz="1600" dirty="0" smtClean="0">
                <a:latin typeface="Lucida Console" panose="020B0609040504020204" pitchFamily="49" charset="0"/>
              </a:rPr>
              <a:t>/studies </a:t>
            </a:r>
            <a:endParaRPr lang="en-US" sz="1600" dirty="0">
              <a:latin typeface="Lucida Console" panose="020B0609040504020204" pitchFamily="49" charset="0"/>
            </a:endParaRPr>
          </a:p>
          <a:p>
            <a:pPr marL="0" indent="0">
              <a:lnSpc>
                <a:spcPct val="100000"/>
              </a:lnSpc>
              <a:spcBef>
                <a:spcPts val="0"/>
              </a:spcBef>
              <a:buNone/>
            </a:pPr>
            <a:r>
              <a:rPr lang="en-US" sz="1600" dirty="0" smtClean="0">
                <a:latin typeface="Lucida Console" panose="020B0609040504020204" pitchFamily="49" charset="0"/>
              </a:rPr>
              <a:t>PUT  https://</a:t>
            </a:r>
            <a:r>
              <a:rPr lang="en-US" sz="1600" dirty="0">
                <a:latin typeface="Lucida Console" panose="020B0609040504020204" pitchFamily="49" charset="0"/>
              </a:rPr>
              <a:t>otherexample</a:t>
            </a:r>
            <a:r>
              <a:rPr lang="en-US" sz="1600" dirty="0" smtClean="0">
                <a:latin typeface="Lucida Console" panose="020B0609040504020204" pitchFamily="49" charset="0"/>
              </a:rPr>
              <a:t>.org/</a:t>
            </a:r>
            <a:r>
              <a:rPr lang="en-US" sz="1600" b="1" u="sng" dirty="0" smtClean="0">
                <a:latin typeface="Lucida Console" panose="020B0609040504020204" pitchFamily="49" charset="0"/>
              </a:rPr>
              <a:t>brapi/v2</a:t>
            </a:r>
            <a:r>
              <a:rPr lang="en-US" sz="1600" dirty="0" smtClean="0">
                <a:latin typeface="Lucida Console" panose="020B0609040504020204" pitchFamily="49" charset="0"/>
              </a:rPr>
              <a:t>/studies/7b3a6f48</a:t>
            </a:r>
            <a:endParaRPr lang="en-US" sz="1600" dirty="0">
              <a:latin typeface="Lucida Console" panose="020B0609040504020204" pitchFamily="49" charset="0"/>
            </a:endParaRPr>
          </a:p>
          <a:p>
            <a:pPr marL="0" indent="0">
              <a:lnSpc>
                <a:spcPct val="100000"/>
              </a:lnSpc>
              <a:spcBef>
                <a:spcPts val="0"/>
              </a:spcBef>
              <a:buNone/>
            </a:pPr>
            <a:endParaRPr lang="en-US" sz="2000" dirty="0"/>
          </a:p>
          <a:p>
            <a:pPr marL="0" indent="0">
              <a:buNone/>
            </a:pPr>
            <a:endParaRPr lang="en-US" sz="2000" dirty="0"/>
          </a:p>
          <a:p>
            <a:pPr marL="0" indent="0">
              <a:buNone/>
            </a:pPr>
            <a:endParaRPr lang="en-US" sz="2000" dirty="0" smtClean="0"/>
          </a:p>
          <a:p>
            <a:pPr marL="0" indent="0">
              <a:buNone/>
            </a:pPr>
            <a:endParaRPr lang="en-US" sz="2000" dirty="0"/>
          </a:p>
        </p:txBody>
      </p:sp>
    </p:spTree>
    <p:extLst>
      <p:ext uri="{BB962C8B-B14F-4D97-AF65-F5344CB8AC3E}">
        <p14:creationId xmlns:p14="http://schemas.microsoft.com/office/powerpoint/2010/main" val="33810623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BrAPI </a:t>
            </a:r>
            <a:r>
              <a:rPr lang="en-US" dirty="0" smtClean="0"/>
              <a:t>Endpoints</a:t>
            </a:r>
            <a:endParaRPr lang="en-US" dirty="0"/>
          </a:p>
        </p:txBody>
      </p:sp>
      <p:sp>
        <p:nvSpPr>
          <p:cNvPr id="3" name="Content Placeholder 2"/>
          <p:cNvSpPr>
            <a:spLocks noGrp="1"/>
          </p:cNvSpPr>
          <p:nvPr>
            <p:ph idx="1"/>
          </p:nvPr>
        </p:nvSpPr>
        <p:spPr>
          <a:xfrm>
            <a:off x="838200" y="1825625"/>
            <a:ext cx="10744200" cy="4351338"/>
          </a:xfrm>
        </p:spPr>
        <p:txBody>
          <a:bodyPr>
            <a:normAutofit/>
          </a:bodyPr>
          <a:lstStyle/>
          <a:p>
            <a:pPr marL="0" indent="0">
              <a:lnSpc>
                <a:spcPct val="100000"/>
              </a:lnSpc>
              <a:spcBef>
                <a:spcPts val="0"/>
              </a:spcBef>
              <a:buNone/>
            </a:pPr>
            <a:r>
              <a:rPr lang="en-US" dirty="0" smtClean="0"/>
              <a:t>Retrieve a Single Object by </a:t>
            </a:r>
            <a:r>
              <a:rPr lang="en-US" dirty="0" err="1" smtClean="0"/>
              <a:t>DbId</a:t>
            </a:r>
            <a:r>
              <a:rPr lang="en-US" dirty="0" smtClean="0"/>
              <a:t> or a Filtered </a:t>
            </a:r>
            <a:r>
              <a:rPr lang="en-US" dirty="0"/>
              <a:t>L</a:t>
            </a:r>
            <a:r>
              <a:rPr lang="en-US" dirty="0" smtClean="0"/>
              <a:t>ist</a:t>
            </a:r>
          </a:p>
          <a:p>
            <a:pPr marL="0" indent="0">
              <a:lnSpc>
                <a:spcPct val="100000"/>
              </a:lnSpc>
              <a:spcBef>
                <a:spcPts val="0"/>
              </a:spcBef>
              <a:buNone/>
            </a:pPr>
            <a:r>
              <a:rPr lang="en-US" dirty="0"/>
              <a:t>	</a:t>
            </a:r>
            <a:r>
              <a:rPr lang="en-US" sz="2000" dirty="0"/>
              <a:t>GET </a:t>
            </a:r>
            <a:r>
              <a:rPr lang="en-US" sz="2000" dirty="0" smtClean="0"/>
              <a:t> https</a:t>
            </a:r>
            <a:r>
              <a:rPr lang="en-US" sz="2000" dirty="0" smtClean="0"/>
              <a:t>://example.org/brapi/v2/studies/3d39af43</a:t>
            </a:r>
            <a:endParaRPr lang="en-US" sz="2000" dirty="0"/>
          </a:p>
          <a:p>
            <a:pPr marL="0" indent="0">
              <a:lnSpc>
                <a:spcPct val="100000"/>
              </a:lnSpc>
              <a:spcBef>
                <a:spcPts val="0"/>
              </a:spcBef>
              <a:buNone/>
            </a:pPr>
            <a:r>
              <a:rPr lang="en-US" sz="2000" dirty="0" smtClean="0"/>
              <a:t>	</a:t>
            </a:r>
            <a:r>
              <a:rPr lang="en-US" sz="2000" dirty="0"/>
              <a:t>GET </a:t>
            </a:r>
            <a:r>
              <a:rPr lang="en-US" sz="2000" dirty="0" smtClean="0"/>
              <a:t> https</a:t>
            </a:r>
            <a:r>
              <a:rPr lang="en-US" sz="2000" dirty="0" smtClean="0"/>
              <a:t>://</a:t>
            </a:r>
            <a:r>
              <a:rPr lang="en-US" sz="2000" dirty="0"/>
              <a:t>example</a:t>
            </a:r>
            <a:r>
              <a:rPr lang="en-US" sz="2000" dirty="0" smtClean="0"/>
              <a:t>.org/brapi/v2/studies?germplasmDbId=2d30af45&amp;active=true</a:t>
            </a:r>
            <a:endParaRPr lang="en-US" sz="2000" dirty="0" smtClean="0"/>
          </a:p>
          <a:p>
            <a:pPr marL="0" indent="0">
              <a:lnSpc>
                <a:spcPct val="100000"/>
              </a:lnSpc>
              <a:spcBef>
                <a:spcPts val="1200"/>
              </a:spcBef>
              <a:buNone/>
            </a:pPr>
            <a:r>
              <a:rPr lang="en-US" dirty="0" smtClean="0"/>
              <a:t>Search with </a:t>
            </a:r>
            <a:r>
              <a:rPr lang="en-US" dirty="0"/>
              <a:t>C</a:t>
            </a:r>
            <a:r>
              <a:rPr lang="en-US" dirty="0" smtClean="0"/>
              <a:t>omplex </a:t>
            </a:r>
            <a:r>
              <a:rPr lang="en-US" dirty="0"/>
              <a:t>P</a:t>
            </a:r>
            <a:r>
              <a:rPr lang="en-US" dirty="0" smtClean="0"/>
              <a:t>arameters</a:t>
            </a:r>
            <a:endParaRPr lang="en-US" dirty="0"/>
          </a:p>
          <a:p>
            <a:pPr marL="0" indent="0">
              <a:lnSpc>
                <a:spcPct val="100000"/>
              </a:lnSpc>
              <a:spcBef>
                <a:spcPts val="0"/>
              </a:spcBef>
              <a:buNone/>
            </a:pPr>
            <a:r>
              <a:rPr lang="en-US" sz="2000" dirty="0"/>
              <a:t>	POST </a:t>
            </a:r>
            <a:r>
              <a:rPr lang="en-US" sz="2000" dirty="0" smtClean="0"/>
              <a:t> https</a:t>
            </a:r>
            <a:r>
              <a:rPr lang="en-US" sz="2000" dirty="0" smtClean="0"/>
              <a:t>://example.org/brapi/v2/search/studies  {Search Request JSON}</a:t>
            </a:r>
            <a:endParaRPr lang="en-US" sz="2000" dirty="0"/>
          </a:p>
          <a:p>
            <a:pPr marL="0" indent="0">
              <a:lnSpc>
                <a:spcPct val="100000"/>
              </a:lnSpc>
              <a:spcBef>
                <a:spcPts val="0"/>
              </a:spcBef>
              <a:buNone/>
            </a:pPr>
            <a:r>
              <a:rPr lang="en-US" sz="2000" dirty="0"/>
              <a:t>	</a:t>
            </a:r>
            <a:r>
              <a:rPr lang="en-US" sz="2000" dirty="0" smtClean="0"/>
              <a:t>GET  https</a:t>
            </a:r>
            <a:r>
              <a:rPr lang="en-US" sz="2000" dirty="0" smtClean="0"/>
              <a:t>://</a:t>
            </a:r>
            <a:r>
              <a:rPr lang="en-US" sz="2000" dirty="0"/>
              <a:t>example</a:t>
            </a:r>
            <a:r>
              <a:rPr lang="en-US" sz="2000" dirty="0" smtClean="0"/>
              <a:t>.org/brapi/v2/search/studies/5a00af65</a:t>
            </a:r>
            <a:endParaRPr lang="en-US" sz="2000" dirty="0" smtClean="0"/>
          </a:p>
          <a:p>
            <a:pPr marL="0" indent="0">
              <a:lnSpc>
                <a:spcPct val="100000"/>
              </a:lnSpc>
              <a:spcBef>
                <a:spcPts val="1200"/>
              </a:spcBef>
              <a:buNone/>
            </a:pPr>
            <a:r>
              <a:rPr lang="en-US" dirty="0" smtClean="0"/>
              <a:t>Add New Objects</a:t>
            </a:r>
          </a:p>
          <a:p>
            <a:pPr marL="0" indent="0">
              <a:lnSpc>
                <a:spcPct val="100000"/>
              </a:lnSpc>
              <a:spcBef>
                <a:spcPts val="0"/>
              </a:spcBef>
              <a:buNone/>
            </a:pPr>
            <a:r>
              <a:rPr lang="en-US" sz="2000" dirty="0"/>
              <a:t>	</a:t>
            </a:r>
            <a:r>
              <a:rPr lang="en-US" sz="2000" dirty="0" smtClean="0"/>
              <a:t>POST  https</a:t>
            </a:r>
            <a:r>
              <a:rPr lang="en-US" sz="2000" dirty="0"/>
              <a:t>://</a:t>
            </a:r>
            <a:r>
              <a:rPr lang="en-US" sz="2000" dirty="0" smtClean="0"/>
              <a:t>example.org/brapi/v2/studies</a:t>
            </a:r>
            <a:r>
              <a:rPr lang="en-US" sz="2000" dirty="0"/>
              <a:t> </a:t>
            </a:r>
            <a:r>
              <a:rPr lang="en-US" sz="2000" dirty="0" smtClean="0"/>
              <a:t>{Entity List </a:t>
            </a:r>
            <a:r>
              <a:rPr lang="en-US" sz="2000" dirty="0"/>
              <a:t>Request JSON}</a:t>
            </a:r>
            <a:endParaRPr lang="en-US" sz="2000" dirty="0"/>
          </a:p>
          <a:p>
            <a:pPr marL="0" indent="0">
              <a:lnSpc>
                <a:spcPct val="100000"/>
              </a:lnSpc>
              <a:spcBef>
                <a:spcPts val="1200"/>
              </a:spcBef>
              <a:buNone/>
            </a:pPr>
            <a:r>
              <a:rPr lang="en-US" dirty="0" smtClean="0"/>
              <a:t>Update Existing Object</a:t>
            </a:r>
          </a:p>
          <a:p>
            <a:pPr marL="0" indent="0">
              <a:lnSpc>
                <a:spcPct val="100000"/>
              </a:lnSpc>
              <a:spcBef>
                <a:spcPts val="0"/>
              </a:spcBef>
              <a:buNone/>
            </a:pPr>
            <a:r>
              <a:rPr lang="en-US" sz="2000" dirty="0" smtClean="0"/>
              <a:t>	PUT  https</a:t>
            </a:r>
            <a:r>
              <a:rPr lang="en-US" sz="2000" dirty="0"/>
              <a:t>://</a:t>
            </a:r>
            <a:r>
              <a:rPr lang="en-US" sz="2000" dirty="0" smtClean="0"/>
              <a:t>example.org/brapi/v2/studies/7b3a6f48 {Single Entity </a:t>
            </a:r>
            <a:r>
              <a:rPr lang="en-US" sz="2000" dirty="0"/>
              <a:t>Request JSON}</a:t>
            </a:r>
            <a:endParaRPr lang="en-US" sz="2000" dirty="0"/>
          </a:p>
        </p:txBody>
      </p:sp>
    </p:spTree>
    <p:extLst>
      <p:ext uri="{BB962C8B-B14F-4D97-AF65-F5344CB8AC3E}">
        <p14:creationId xmlns:p14="http://schemas.microsoft.com/office/powerpoint/2010/main" val="3726661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a:t>
            </a:r>
            <a:r>
              <a:rPr lang="en-US" dirty="0" smtClean="0"/>
              <a:t>Request</a:t>
            </a:r>
            <a:endParaRPr lang="en-US" dirty="0"/>
          </a:p>
        </p:txBody>
      </p:sp>
      <p:sp>
        <p:nvSpPr>
          <p:cNvPr id="4" name="Content Placeholder 3"/>
          <p:cNvSpPr>
            <a:spLocks noGrp="1"/>
          </p:cNvSpPr>
          <p:nvPr>
            <p:ph sz="half" idx="1"/>
          </p:nvPr>
        </p:nvSpPr>
        <p:spPr/>
        <p:txBody>
          <a:bodyPr>
            <a:noAutofit/>
          </a:bodyPr>
          <a:lstStyle/>
          <a:p>
            <a:pPr>
              <a:lnSpc>
                <a:spcPct val="120000"/>
              </a:lnSpc>
            </a:pPr>
            <a:r>
              <a:rPr lang="en-US" sz="1600" b="1" dirty="0" smtClean="0"/>
              <a:t>Single Entity</a:t>
            </a:r>
            <a:r>
              <a:rPr lang="en-US" sz="1600" dirty="0" smtClean="0"/>
              <a:t> </a:t>
            </a:r>
            <a:r>
              <a:rPr lang="en-US" sz="1600" b="1" dirty="0" smtClean="0"/>
              <a:t>Request</a:t>
            </a:r>
            <a:r>
              <a:rPr lang="en-US" sz="1600" dirty="0" smtClean="0"/>
              <a:t/>
            </a:r>
            <a:br>
              <a:rPr lang="en-US" sz="1600" dirty="0" smtClean="0"/>
            </a:br>
            <a:r>
              <a:rPr lang="en-US" sz="1600" dirty="0" smtClean="0"/>
              <a:t>Generally used when updating a single entity using a </a:t>
            </a:r>
            <a:r>
              <a:rPr lang="en-US" sz="1600" dirty="0"/>
              <a:t>PUT request</a:t>
            </a:r>
          </a:p>
          <a:p>
            <a:pPr>
              <a:lnSpc>
                <a:spcPct val="120000"/>
              </a:lnSpc>
            </a:pPr>
            <a:r>
              <a:rPr lang="en-US" sz="1600" b="1" dirty="0"/>
              <a:t>Entity List Request</a:t>
            </a:r>
            <a:br>
              <a:rPr lang="en-US" sz="1600" b="1" dirty="0"/>
            </a:br>
            <a:r>
              <a:rPr lang="en-US" sz="1600" dirty="0"/>
              <a:t>Used when creating </a:t>
            </a:r>
            <a:r>
              <a:rPr lang="en-US" sz="1600" dirty="0" smtClean="0"/>
              <a:t>multiple </a:t>
            </a:r>
            <a:r>
              <a:rPr lang="en-US" sz="1600" dirty="0"/>
              <a:t>entities using a POST </a:t>
            </a:r>
            <a:r>
              <a:rPr lang="en-US" sz="1600" dirty="0" smtClean="0"/>
              <a:t>request. </a:t>
            </a:r>
            <a:r>
              <a:rPr lang="en-US" sz="1600" dirty="0" err="1" smtClean="0"/>
              <a:t>DbIds</a:t>
            </a:r>
            <a:r>
              <a:rPr lang="en-US" sz="1600" dirty="0" smtClean="0"/>
              <a:t> are not sent when creating new entities.</a:t>
            </a:r>
            <a:endParaRPr lang="en-US" sz="1600" dirty="0"/>
          </a:p>
          <a:p>
            <a:pPr>
              <a:lnSpc>
                <a:spcPct val="120000"/>
              </a:lnSpc>
            </a:pPr>
            <a:r>
              <a:rPr lang="en-US" sz="1600" b="1" dirty="0" smtClean="0"/>
              <a:t>Search </a:t>
            </a:r>
            <a:r>
              <a:rPr lang="en-US" sz="1600" b="1" dirty="0"/>
              <a:t>Request</a:t>
            </a:r>
            <a:br>
              <a:rPr lang="en-US" sz="1600" b="1" dirty="0"/>
            </a:br>
            <a:r>
              <a:rPr lang="en-US" sz="1600" dirty="0"/>
              <a:t>Used when </a:t>
            </a:r>
            <a:r>
              <a:rPr lang="en-US" sz="1600" dirty="0" smtClean="0"/>
              <a:t>using a complex search endpoint </a:t>
            </a:r>
          </a:p>
        </p:txBody>
      </p:sp>
      <p:sp>
        <p:nvSpPr>
          <p:cNvPr id="5" name="Content Placeholder 4"/>
          <p:cNvSpPr>
            <a:spLocks noGrp="1"/>
          </p:cNvSpPr>
          <p:nvPr>
            <p:ph sz="half" idx="2"/>
          </p:nvPr>
        </p:nvSpPr>
        <p:spPr>
          <a:xfrm>
            <a:off x="6338881" y="1825625"/>
            <a:ext cx="2791691" cy="1901343"/>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a:t>
            </a:r>
            <a:r>
              <a:rPr lang="en-US" sz="1000" dirty="0">
                <a:solidFill>
                  <a:schemeClr val="tx1"/>
                </a:solidFill>
                <a:latin typeface="Consolas" panose="020B0609020204030204" pitchFamily="49" charset="0"/>
              </a:rPr>
              <a:t>Request</a:t>
            </a:r>
            <a:endParaRPr lang="en-US" sz="1000" dirty="0" smtClean="0">
              <a:solidFill>
                <a:schemeClr val="tx1"/>
              </a:solidFill>
              <a:latin typeface="Consolas" panose="020B0609020204030204" pitchFamily="49" charset="0"/>
            </a:endParaRPr>
          </a:p>
          <a:p>
            <a:pPr marL="0" indent="0">
              <a:lnSpc>
                <a:spcPct val="120000"/>
              </a:lnSpc>
              <a:spcBef>
                <a:spcPts val="0"/>
              </a:spcBef>
              <a:buNone/>
            </a:pPr>
            <a:r>
              <a:rPr lang="en-US" sz="1000" dirty="0" smtClean="0">
                <a:solidFill>
                  <a:schemeClr val="tx1"/>
                </a:solidFill>
                <a:latin typeface="Consolas" panose="020B0609020204030204" pitchFamily="49" charset="0"/>
              </a:rPr>
              <a:t>{</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r>
              <a:rPr lang="en-US" sz="1000" dirty="0" err="1" smtClean="0">
                <a:solidFill>
                  <a:schemeClr val="tx1"/>
                </a:solidFill>
                <a:latin typeface="Consolas" panose="020B0609020204030204" pitchFamily="49" charset="0"/>
              </a:rPr>
              <a:t>entityName</a:t>
            </a:r>
            <a:r>
              <a:rPr lang="en-US" sz="1000" dirty="0" smtClean="0">
                <a:solidFill>
                  <a:schemeClr val="tx1"/>
                </a:solidFill>
                <a:latin typeface="Consolas" panose="020B0609020204030204" pitchFamily="49" charset="0"/>
              </a:rPr>
              <a:t>": “Readable Name",</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r>
              <a:rPr lang="en-US" sz="1000" dirty="0" err="1" smtClean="0">
                <a:solidFill>
                  <a:schemeClr val="tx1"/>
                </a:solidFill>
                <a:latin typeface="Consolas" panose="020B0609020204030204" pitchFamily="49" charset="0"/>
              </a:rPr>
              <a:t>entityDescription</a:t>
            </a:r>
            <a:r>
              <a:rPr lang="en-US" sz="1000" dirty="0" smtClean="0">
                <a:solidFill>
                  <a:schemeClr val="tx1"/>
                </a:solidFill>
                <a:latin typeface="Consolas" panose="020B0609020204030204" pitchFamily="49" charset="0"/>
              </a:rPr>
              <a:t>": “Description”,</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r>
              <a:rPr lang="en-US" sz="1000" dirty="0" err="1" smtClean="0">
                <a:solidFill>
                  <a:schemeClr val="tx1"/>
                </a:solidFill>
                <a:latin typeface="Consolas" panose="020B0609020204030204" pitchFamily="49" charset="0"/>
              </a:rPr>
              <a:t>listOfDetails</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 </a:t>
            </a:r>
            <a:endParaRPr lang="en-US" sz="1000" dirty="0" smtClean="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r>
              <a:rPr lang="en-US" sz="1000" dirty="0">
                <a:solidFill>
                  <a:schemeClr val="tx1"/>
                </a:solidFill>
                <a:latin typeface="Consolas" panose="020B0609020204030204" pitchFamily="49" charset="0"/>
              </a:rPr>
              <a:t>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endParaRPr lang="en-US" sz="1000" dirty="0" smtClean="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endParaRPr lang="en-US" sz="1000" dirty="0" smtClean="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p>
          <a:p>
            <a:pPr marL="0" indent="0">
              <a:lnSpc>
                <a:spcPct val="120000"/>
              </a:lnSpc>
              <a:spcBef>
                <a:spcPts val="0"/>
              </a:spcBef>
              <a:buNone/>
            </a:pPr>
            <a:r>
              <a:rPr lang="en-US" sz="1000" dirty="0" smtClean="0">
                <a:solidFill>
                  <a:schemeClr val="tx1"/>
                </a:solidFill>
                <a:latin typeface="Consolas" panose="020B0609020204030204" pitchFamily="49" charset="0"/>
              </a:rPr>
              <a:t>}</a:t>
            </a:r>
          </a:p>
        </p:txBody>
      </p:sp>
      <p:sp>
        <p:nvSpPr>
          <p:cNvPr id="10" name="Content Placeholder 4"/>
          <p:cNvSpPr txBox="1">
            <a:spLocks/>
          </p:cNvSpPr>
          <p:nvPr/>
        </p:nvSpPr>
        <p:spPr>
          <a:xfrm>
            <a:off x="9130572" y="1825625"/>
            <a:ext cx="2791691" cy="4351338"/>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smtClean="0">
                <a:solidFill>
                  <a:schemeClr val="tx1"/>
                </a:solidFill>
                <a:latin typeface="Consolas" panose="020B0609020204030204" pitchFamily="49" charset="0"/>
              </a:rPr>
              <a:t>Entity List </a:t>
            </a:r>
            <a:r>
              <a:rPr lang="en-US" sz="1000" dirty="0">
                <a:solidFill>
                  <a:schemeClr val="tx1"/>
                </a:solidFill>
                <a:latin typeface="Consolas" panose="020B0609020204030204" pitchFamily="49" charset="0"/>
              </a:rPr>
              <a:t>Request</a:t>
            </a:r>
            <a:endParaRPr lang="en-US" sz="1000" dirty="0" smtClean="0">
              <a:solidFill>
                <a:schemeClr val="tx1"/>
              </a:solidFill>
              <a:latin typeface="Consolas" panose="020B0609020204030204" pitchFamily="49" charset="0"/>
            </a:endParaRPr>
          </a:p>
          <a:p>
            <a:pPr marL="0" indent="0">
              <a:lnSpc>
                <a:spcPct val="120000"/>
              </a:lnSpc>
              <a:spcBef>
                <a:spcPts val="0"/>
              </a:spcBef>
              <a:buNone/>
            </a:pPr>
            <a:r>
              <a:rPr lang="en-US" sz="1000" dirty="0" smtClean="0">
                <a:solidFill>
                  <a:schemeClr val="tx1"/>
                </a:solidFill>
                <a:latin typeface="Consolas" panose="020B0609020204030204" pitchFamily="49" charset="0"/>
              </a:rPr>
              <a:t>[ </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a:t>
            </a:r>
            <a:r>
              <a:rPr lang="en-US" sz="1000" dirty="0" smtClean="0">
                <a:solidFill>
                  <a:schemeClr val="tx1"/>
                </a:solidFill>
                <a:latin typeface="Consolas" panose="020B0609020204030204" pitchFamily="49" charset="0"/>
              </a:rPr>
              <a:t>Name 1",</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Desc</a:t>
            </a:r>
            <a:r>
              <a:rPr lang="en-US" sz="1000" dirty="0" smtClean="0">
                <a:solidFill>
                  <a:schemeClr val="tx1"/>
                </a:solidFill>
                <a:latin typeface="Consolas" panose="020B0609020204030204" pitchFamily="49" charset="0"/>
              </a:rPr>
              <a:t> 1”,</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a:t>
            </a:r>
            <a:r>
              <a:rPr lang="en-US" sz="1000" dirty="0" smtClean="0">
                <a:solidFill>
                  <a:schemeClr val="tx1"/>
                </a:solidFill>
                <a:latin typeface="Consolas" panose="020B0609020204030204" pitchFamily="49" charset="0"/>
              </a:rPr>
              <a:t>Name 2",</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Desc</a:t>
            </a:r>
            <a:r>
              <a:rPr lang="en-US" sz="1000" dirty="0" smtClean="0">
                <a:solidFill>
                  <a:schemeClr val="tx1"/>
                </a:solidFill>
                <a:latin typeface="Consolas" panose="020B0609020204030204" pitchFamily="49" charset="0"/>
              </a:rPr>
              <a:t> 2”,</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“boo</a:t>
            </a: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“far</a:t>
            </a: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r>
              <a:rPr lang="en-US" sz="1000" dirty="0" err="1" smtClean="0">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smtClean="0">
                <a:solidFill>
                  <a:schemeClr val="tx1"/>
                </a:solidFill>
                <a:latin typeface="Consolas" panose="020B0609020204030204" pitchFamily="49" charset="0"/>
              </a:rPr>
              <a:t>  ...</a:t>
            </a:r>
            <a:endParaRPr lang="en-US" sz="1000" dirty="0">
              <a:solidFill>
                <a:schemeClr val="tx1"/>
              </a:solidFill>
              <a:latin typeface="Consolas" panose="020B0609020204030204" pitchFamily="49" charset="0"/>
            </a:endParaRPr>
          </a:p>
          <a:p>
            <a:pPr marL="0" indent="0">
              <a:lnSpc>
                <a:spcPct val="120000"/>
              </a:lnSpc>
              <a:spcBef>
                <a:spcPts val="0"/>
              </a:spcBef>
              <a:buFont typeface="Arial" panose="020B0604020202020204" pitchFamily="34" charset="0"/>
              <a:buNone/>
            </a:pPr>
            <a:r>
              <a:rPr lang="en-US" sz="1000" dirty="0" smtClean="0">
                <a:solidFill>
                  <a:schemeClr val="tx1"/>
                </a:solidFill>
                <a:latin typeface="Consolas" panose="020B0609020204030204" pitchFamily="49" charset="0"/>
              </a:rPr>
              <a:t>]</a:t>
            </a:r>
            <a:endParaRPr lang="en-US" sz="1000" dirty="0" smtClean="0">
              <a:solidFill>
                <a:schemeClr val="tx1"/>
              </a:solidFill>
              <a:latin typeface="Consolas" panose="020B0609020204030204" pitchFamily="49" charset="0"/>
            </a:endParaRPr>
          </a:p>
          <a:p>
            <a:pPr marL="0" indent="0">
              <a:lnSpc>
                <a:spcPct val="120000"/>
              </a:lnSpc>
              <a:spcBef>
                <a:spcPts val="0"/>
              </a:spcBef>
              <a:buFont typeface="Arial" panose="020B0604020202020204" pitchFamily="34" charset="0"/>
              <a:buNone/>
            </a:pPr>
            <a:endParaRPr lang="en-US" sz="1000" dirty="0" smtClean="0">
              <a:solidFill>
                <a:schemeClr val="tx1"/>
              </a:solidFill>
              <a:latin typeface="Consolas" panose="020B0609020204030204" pitchFamily="49" charset="0"/>
            </a:endParaRPr>
          </a:p>
        </p:txBody>
      </p:sp>
      <p:sp>
        <p:nvSpPr>
          <p:cNvPr id="6" name="Content Placeholder 4"/>
          <p:cNvSpPr txBox="1">
            <a:spLocks/>
          </p:cNvSpPr>
          <p:nvPr/>
        </p:nvSpPr>
        <p:spPr>
          <a:xfrm>
            <a:off x="6338880" y="3726968"/>
            <a:ext cx="2791691" cy="2449995"/>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000" dirty="0" smtClean="0">
                <a:solidFill>
                  <a:schemeClr val="tx1"/>
                </a:solidFill>
                <a:latin typeface="Consolas" panose="020B0609020204030204" pitchFamily="49" charset="0"/>
              </a:rPr>
              <a:t>Search Request</a:t>
            </a:r>
          </a:p>
          <a:p>
            <a:pPr marL="0" indent="0">
              <a:lnSpc>
                <a:spcPct val="120000"/>
              </a:lnSpc>
              <a:spcBef>
                <a:spcPts val="0"/>
              </a:spcBef>
              <a:buFont typeface="Arial" panose="020B0604020202020204" pitchFamily="34" charset="0"/>
              <a:buNone/>
            </a:pPr>
            <a:r>
              <a:rPr lang="en-US" sz="1000" dirty="0" smtClean="0">
                <a:solidFill>
                  <a:schemeClr val="tx1"/>
                </a:solidFill>
                <a:latin typeface="Consolas" panose="020B0609020204030204" pitchFamily="49" charset="0"/>
              </a:rPr>
              <a:t>{</a:t>
            </a:r>
          </a:p>
          <a:p>
            <a:pPr marL="0" indent="0">
              <a:lnSpc>
                <a:spcPct val="120000"/>
              </a:lnSpc>
              <a:spcBef>
                <a:spcPts val="0"/>
              </a:spcBef>
              <a:buNone/>
            </a:pPr>
            <a:r>
              <a:rPr lang="en-US" sz="1000" dirty="0" smtClean="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entityDbIds</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p>
          <a:p>
            <a:pPr marL="0" indent="0">
              <a:lnSpc>
                <a:spcPct val="120000"/>
              </a:lnSpc>
              <a:spcBef>
                <a:spcPts val="0"/>
              </a:spcBef>
              <a:buNone/>
            </a:pPr>
            <a:r>
              <a:rPr lang="en-US" sz="1000" dirty="0" smtClean="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relatedEntityDbIds</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for", </a:t>
            </a:r>
            <a:r>
              <a:rPr lang="en-US" sz="1000" dirty="0">
                <a:solidFill>
                  <a:schemeClr val="tx1"/>
                </a:solidFill>
                <a:latin typeface="Consolas" panose="020B0609020204030204" pitchFamily="49" charset="0"/>
              </a:rPr>
              <a:t>"</a:t>
            </a:r>
            <a:r>
              <a:rPr lang="en-US" sz="1000" dirty="0" err="1" smtClean="0">
                <a:solidFill>
                  <a:schemeClr val="tx1"/>
                </a:solidFill>
                <a:latin typeface="Consolas" panose="020B0609020204030204" pitchFamily="49" charset="0"/>
              </a:rPr>
              <a:t>bao</a:t>
            </a:r>
            <a:r>
              <a:rPr lang="en-US" sz="1000" dirty="0" smtClean="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dateRangeStart</a:t>
            </a:r>
            <a:r>
              <a:rPr lang="en-US" sz="1000" dirty="0">
                <a:solidFill>
                  <a:schemeClr val="tx1"/>
                </a:solidFill>
                <a:latin typeface="Consolas" panose="020B0609020204030204" pitchFamily="49" charset="0"/>
              </a:rPr>
              <a:t>": “2020-01-01</a:t>
            </a:r>
            <a:r>
              <a:rPr lang="en-US" sz="1000" dirty="0" smtClean="0">
                <a:solidFill>
                  <a:schemeClr val="tx1"/>
                </a:solidFill>
                <a:latin typeface="Consolas" panose="020B0609020204030204" pitchFamily="49" charset="0"/>
              </a:rPr>
              <a:t>”,</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dateRangeEnd</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r>
              <a:rPr lang="en-US" sz="1000" dirty="0" smtClean="0">
                <a:solidFill>
                  <a:schemeClr val="tx1"/>
                </a:solidFill>
                <a:latin typeface="Consolas" panose="020B0609020204030204" pitchFamily="49" charset="0"/>
              </a:rPr>
              <a:t>2020-12-12”,</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smtClean="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smtClean="0">
                <a:solidFill>
                  <a:schemeClr val="tx1"/>
                </a:solidFill>
                <a:latin typeface="Consolas" panose="020B0609020204030204" pitchFamily="49" charset="0"/>
              </a:rPr>
              <a:t>}</a:t>
            </a:r>
            <a:endParaRPr lang="en-US" sz="1000" dirty="0" smtClean="0">
              <a:solidFill>
                <a:schemeClr val="tx1"/>
              </a:solidFill>
              <a:latin typeface="Consolas" panose="020B0609020204030204" pitchFamily="49" charset="0"/>
            </a:endParaRPr>
          </a:p>
        </p:txBody>
      </p:sp>
    </p:spTree>
    <p:extLst>
      <p:ext uri="{BB962C8B-B14F-4D97-AF65-F5344CB8AC3E}">
        <p14:creationId xmlns:p14="http://schemas.microsoft.com/office/powerpoint/2010/main" val="27628326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Response</a:t>
            </a:r>
            <a:endParaRPr lang="en-US" dirty="0"/>
          </a:p>
        </p:txBody>
      </p:sp>
      <p:sp>
        <p:nvSpPr>
          <p:cNvPr id="4" name="Content Placeholder 3"/>
          <p:cNvSpPr>
            <a:spLocks noGrp="1"/>
          </p:cNvSpPr>
          <p:nvPr>
            <p:ph sz="half" idx="1"/>
          </p:nvPr>
        </p:nvSpPr>
        <p:spPr/>
        <p:txBody>
          <a:bodyPr>
            <a:normAutofit fontScale="92500" lnSpcReduction="20000"/>
          </a:bodyPr>
          <a:lstStyle/>
          <a:p>
            <a:pPr marL="0" indent="0">
              <a:buNone/>
            </a:pPr>
            <a:r>
              <a:rPr lang="en-US" dirty="0" smtClean="0"/>
              <a:t>Every BrAPI JSON response object has 2 keys</a:t>
            </a:r>
          </a:p>
          <a:p>
            <a:pPr marL="0" indent="0">
              <a:buNone/>
            </a:pPr>
            <a:endParaRPr lang="en-US" dirty="0" smtClean="0"/>
          </a:p>
          <a:p>
            <a:r>
              <a:rPr lang="en-US" dirty="0" smtClean="0"/>
              <a:t>“metadata” key contains information about the call</a:t>
            </a:r>
          </a:p>
          <a:p>
            <a:r>
              <a:rPr lang="en-US" dirty="0" smtClean="0"/>
              <a:t>“result” contains the business data requested by the caller</a:t>
            </a:r>
            <a:endParaRPr lang="en-US" dirty="0"/>
          </a:p>
        </p:txBody>
      </p:sp>
      <p:sp>
        <p:nvSpPr>
          <p:cNvPr id="5" name="Content Placeholder 4"/>
          <p:cNvSpPr>
            <a:spLocks noGrp="1"/>
          </p:cNvSpPr>
          <p:nvPr>
            <p:ph sz="half" idx="2"/>
          </p:nvPr>
        </p:nvSpPr>
        <p:spPr>
          <a:xfrm>
            <a:off x="6964218" y="1825625"/>
            <a:ext cx="4389582" cy="4351338"/>
          </a:xfrm>
          <a:solidFill>
            <a:schemeClr val="bg1">
              <a:lumMod val="85000"/>
            </a:schemeClr>
          </a:solidFill>
          <a:ln>
            <a:solidFill>
              <a:schemeClr val="tx1"/>
            </a:solidFill>
          </a:ln>
        </p:spPr>
        <p:txBody>
          <a:bodyPr>
            <a:normAutofit fontScale="92500" lnSpcReduction="20000"/>
          </a:bodyPr>
          <a:lstStyle/>
          <a:p>
            <a:pPr marL="0" indent="0">
              <a:buNone/>
            </a:pPr>
            <a:r>
              <a:rPr lang="en-US" dirty="0" smtClean="0">
                <a:solidFill>
                  <a:schemeClr val="tx1"/>
                </a:solidFill>
                <a:latin typeface="Consolas" panose="020B0609020204030204" pitchFamily="49" charset="0"/>
              </a:rPr>
              <a:t>{</a:t>
            </a:r>
          </a:p>
          <a:p>
            <a:pPr marL="0" indent="0">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a:t>
            </a:r>
            <a:r>
              <a:rPr lang="en-US" b="1" dirty="0" smtClean="0">
                <a:solidFill>
                  <a:schemeClr val="tx1"/>
                </a:solidFill>
                <a:latin typeface="Consolas" panose="020B0609020204030204" pitchFamily="49" charset="0"/>
              </a:rPr>
              <a:t>metadata</a:t>
            </a:r>
            <a:r>
              <a:rPr lang="en-US" dirty="0" smtClean="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“pagination” : {}</a:t>
            </a:r>
          </a:p>
          <a:p>
            <a:pPr marL="0" indent="0">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a:t>
            </a:r>
            <a:r>
              <a:rPr lang="en-US" b="1" dirty="0" smtClean="0">
                <a:solidFill>
                  <a:schemeClr val="tx1"/>
                </a:solidFill>
                <a:latin typeface="Consolas" panose="020B0609020204030204" pitchFamily="49" charset="0"/>
              </a:rPr>
              <a:t>result</a:t>
            </a:r>
            <a:r>
              <a:rPr lang="en-US" dirty="0" smtClean="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“data”: []</a:t>
            </a:r>
          </a:p>
          <a:p>
            <a:pPr marL="0" indent="0">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4072842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Response - Metadata</a:t>
            </a:r>
            <a:endParaRPr lang="en-US" dirty="0"/>
          </a:p>
        </p:txBody>
      </p:sp>
      <p:sp>
        <p:nvSpPr>
          <p:cNvPr id="4" name="Content Placeholder 3"/>
          <p:cNvSpPr>
            <a:spLocks noGrp="1"/>
          </p:cNvSpPr>
          <p:nvPr>
            <p:ph sz="half" idx="1"/>
          </p:nvPr>
        </p:nvSpPr>
        <p:spPr/>
        <p:txBody>
          <a:bodyPr>
            <a:normAutofit fontScale="47500" lnSpcReduction="20000"/>
          </a:bodyPr>
          <a:lstStyle/>
          <a:p>
            <a:pPr>
              <a:lnSpc>
                <a:spcPct val="120000"/>
              </a:lnSpc>
            </a:pPr>
            <a:r>
              <a:rPr lang="en-US" dirty="0" smtClean="0"/>
              <a:t>“pagination”</a:t>
            </a:r>
            <a:br>
              <a:rPr lang="en-US" dirty="0" smtClean="0"/>
            </a:br>
            <a:r>
              <a:rPr lang="en-US" dirty="0" smtClean="0"/>
              <a:t>When the data returned contains a large list, it is often necessary to paginate that list and only retrieve a subset (aka a page). The Pagination object contains meta information about the current paging status, and how many total records and pages are available.</a:t>
            </a:r>
          </a:p>
          <a:p>
            <a:pPr>
              <a:lnSpc>
                <a:spcPct val="120000"/>
              </a:lnSpc>
            </a:pPr>
            <a:r>
              <a:rPr lang="en-US" dirty="0" smtClean="0"/>
              <a:t>“status”</a:t>
            </a:r>
            <a:br>
              <a:rPr lang="en-US" dirty="0" smtClean="0"/>
            </a:br>
            <a:r>
              <a:rPr lang="en-US" dirty="0" smtClean="0"/>
              <a:t>The status key contains an array of Status objects. This allows the server to provide human readable messages which explain what has happened during a particular request. </a:t>
            </a:r>
          </a:p>
        </p:txBody>
      </p:sp>
      <p:sp>
        <p:nvSpPr>
          <p:cNvPr id="5" name="Content Placeholder 4"/>
          <p:cNvSpPr>
            <a:spLocks noGrp="1"/>
          </p:cNvSpPr>
          <p:nvPr>
            <p:ph sz="half" idx="2"/>
          </p:nvPr>
        </p:nvSpPr>
        <p:spPr>
          <a:xfrm>
            <a:off x="6964218" y="1825625"/>
            <a:ext cx="4612320" cy="4351338"/>
          </a:xfrm>
          <a:solidFill>
            <a:schemeClr val="bg1">
              <a:lumMod val="85000"/>
            </a:schemeClr>
          </a:solidFill>
          <a:ln>
            <a:solidFill>
              <a:schemeClr val="tx1"/>
            </a:solidFill>
          </a:ln>
        </p:spPr>
        <p:txBody>
          <a:bodyPr>
            <a:normAutofit fontScale="47500" lnSpcReduction="20000"/>
          </a:bodyPr>
          <a:lstStyle/>
          <a:p>
            <a:pPr marL="0" indent="0">
              <a:lnSpc>
                <a:spcPct val="120000"/>
              </a:lnSpc>
              <a:spcBef>
                <a:spcPts val="0"/>
              </a:spcBef>
              <a:buNone/>
            </a:pPr>
            <a:r>
              <a:rPr lang="en-US" dirty="0">
                <a:solidFill>
                  <a:schemeClr val="tx1"/>
                </a:solidFill>
                <a:latin typeface="Consolas" panose="020B0609020204030204" pitchFamily="49" charset="0"/>
              </a:rPr>
              <a:t>"</a:t>
            </a:r>
            <a:r>
              <a:rPr lang="en-US" dirty="0" smtClean="0">
                <a:solidFill>
                  <a:schemeClr val="tx1"/>
                </a:solidFill>
                <a:latin typeface="Consolas" panose="020B0609020204030204" pitchFamily="49" charset="0"/>
              </a:rPr>
              <a:t>metadata</a:t>
            </a:r>
            <a:r>
              <a:rPr lang="en-US" dirty="0">
                <a:solidFill>
                  <a:schemeClr val="tx1"/>
                </a:solidFill>
                <a:latin typeface="Consolas" panose="020B0609020204030204" pitchFamily="49" charset="0"/>
              </a:rPr>
              <a:t>"</a:t>
            </a:r>
            <a:r>
              <a:rPr lang="en-US" dirty="0" smtClean="0">
                <a:solidFill>
                  <a:schemeClr val="tx1"/>
                </a:solidFill>
                <a:latin typeface="Consolas" panose="020B0609020204030204" pitchFamily="49" charset="0"/>
              </a:rPr>
              <a:t>: {</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pagination" : </a:t>
            </a:r>
            <a:r>
              <a:rPr lang="en-US" dirty="0" smtClean="0">
                <a:solidFill>
                  <a:schemeClr val="tx1"/>
                </a:solidFill>
                <a:latin typeface="Consolas" panose="020B0609020204030204" pitchFamily="49" charset="0"/>
              </a:rPr>
              <a:t>{</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totalCount</a:t>
            </a:r>
            <a:r>
              <a:rPr lang="en-US" dirty="0">
                <a:solidFill>
                  <a:schemeClr val="tx1"/>
                </a:solidFill>
                <a:latin typeface="Consolas" panose="020B0609020204030204" pitchFamily="49" charset="0"/>
              </a:rPr>
              <a:t>" : 1234</a:t>
            </a:r>
            <a:r>
              <a:rPr lang="en-US" dirty="0" smtClean="0">
                <a:solidFill>
                  <a:schemeClr val="tx1"/>
                </a:solidFill>
                <a:latin typeface="Consolas" panose="020B0609020204030204" pitchFamily="49" charset="0"/>
              </a:rPr>
              <a:t>,</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   "</a:t>
            </a:r>
            <a:r>
              <a:rPr lang="en-US" dirty="0" err="1" smtClean="0">
                <a:solidFill>
                  <a:schemeClr val="tx1"/>
                </a:solidFill>
                <a:latin typeface="Consolas" panose="020B0609020204030204" pitchFamily="49" charset="0"/>
              </a:rPr>
              <a:t>pageSize</a:t>
            </a:r>
            <a:r>
              <a:rPr lang="en-US" dirty="0">
                <a:solidFill>
                  <a:schemeClr val="tx1"/>
                </a:solidFill>
                <a:latin typeface="Consolas" panose="020B0609020204030204" pitchFamily="49" charset="0"/>
              </a:rPr>
              <a:t>" : 200</a:t>
            </a:r>
            <a:r>
              <a:rPr lang="en-US" dirty="0" smtClean="0">
                <a:solidFill>
                  <a:schemeClr val="tx1"/>
                </a:solidFill>
                <a:latin typeface="Consolas" panose="020B0609020204030204" pitchFamily="49" charset="0"/>
              </a:rPr>
              <a:t>,</a:t>
            </a:r>
            <a:endParaRPr lang="en-US" dirty="0">
              <a:solidFill>
                <a:schemeClr val="tx1"/>
              </a:solidFill>
              <a:latin typeface="Consolas" panose="020B0609020204030204" pitchFamily="49" charset="0"/>
            </a:endParaRPr>
          </a:p>
          <a:p>
            <a:pPr marL="0" indent="0">
              <a:lnSpc>
                <a:spcPct val="120000"/>
              </a:lnSpc>
              <a:spcBef>
                <a:spcPts val="0"/>
              </a:spcBef>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a:t>
            </a:r>
            <a:r>
              <a:rPr lang="en-US" dirty="0" err="1">
                <a:solidFill>
                  <a:schemeClr val="tx1"/>
                </a:solidFill>
                <a:latin typeface="Consolas" panose="020B0609020204030204" pitchFamily="49" charset="0"/>
              </a:rPr>
              <a:t>totalPages</a:t>
            </a:r>
            <a:r>
              <a:rPr lang="en-US" dirty="0">
                <a:solidFill>
                  <a:schemeClr val="tx1"/>
                </a:solidFill>
                <a:latin typeface="Consolas" panose="020B0609020204030204" pitchFamily="49" charset="0"/>
              </a:rPr>
              <a:t>" : 7</a:t>
            </a:r>
            <a:r>
              <a:rPr lang="en-US" dirty="0" smtClean="0">
                <a:solidFill>
                  <a:schemeClr val="tx1"/>
                </a:solidFill>
                <a:latin typeface="Consolas" panose="020B0609020204030204" pitchFamily="49" charset="0"/>
              </a:rPr>
              <a:t>,</a:t>
            </a:r>
            <a:endParaRPr lang="en-US" dirty="0">
              <a:solidFill>
                <a:schemeClr val="tx1"/>
              </a:solidFill>
              <a:latin typeface="Consolas" panose="020B0609020204030204" pitchFamily="49" charset="0"/>
            </a:endParaRPr>
          </a:p>
          <a:p>
            <a:pPr marL="0" indent="0">
              <a:lnSpc>
                <a:spcPct val="120000"/>
              </a:lnSpc>
              <a:spcBef>
                <a:spcPts val="0"/>
              </a:spcBef>
              <a:buNone/>
            </a:pPr>
            <a:r>
              <a:rPr lang="en-US" dirty="0" smtClean="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currentPage</a:t>
            </a:r>
            <a:r>
              <a:rPr lang="en-US" dirty="0">
                <a:solidFill>
                  <a:schemeClr val="tx1"/>
                </a:solidFill>
                <a:latin typeface="Consolas" panose="020B0609020204030204" pitchFamily="49" charset="0"/>
              </a:rPr>
              <a:t>" : </a:t>
            </a:r>
            <a:r>
              <a:rPr lang="en-US" dirty="0" smtClean="0">
                <a:solidFill>
                  <a:schemeClr val="tx1"/>
                </a:solidFill>
                <a:latin typeface="Consolas" panose="020B0609020204030204" pitchFamily="49" charset="0"/>
              </a:rPr>
              <a:t>2</a:t>
            </a:r>
          </a:p>
          <a:p>
            <a:pPr marL="0" indent="0">
              <a:lnSpc>
                <a:spcPct val="120000"/>
              </a:lnSpc>
              <a:spcBef>
                <a:spcPts val="0"/>
              </a:spcBef>
              <a:buNone/>
            </a:pPr>
            <a:r>
              <a:rPr lang="en-US" dirty="0" smtClean="0">
                <a:solidFill>
                  <a:schemeClr val="tx1"/>
                </a:solidFill>
                <a:latin typeface="Consolas" panose="020B0609020204030204" pitchFamily="49" charset="0"/>
              </a:rPr>
              <a:t>  },</a:t>
            </a:r>
          </a:p>
          <a:p>
            <a:pPr marL="0" indent="0">
              <a:lnSpc>
                <a:spcPct val="120000"/>
              </a:lnSpc>
              <a:spcBef>
                <a:spcPts val="0"/>
              </a:spcBef>
              <a:buNone/>
            </a:pPr>
            <a:r>
              <a:rPr lang="en-US" dirty="0" smtClean="0">
                <a:solidFill>
                  <a:schemeClr val="tx1"/>
                </a:solidFill>
                <a:latin typeface="Consolas" panose="020B0609020204030204" pitchFamily="49" charset="0"/>
              </a:rPr>
              <a:t>  "</a:t>
            </a:r>
            <a:r>
              <a:rPr lang="en-US" dirty="0">
                <a:solidFill>
                  <a:schemeClr val="tx1"/>
                </a:solidFill>
                <a:latin typeface="Consolas" panose="020B0609020204030204" pitchFamily="49" charset="0"/>
              </a:rPr>
              <a:t>status" : [{ </a:t>
            </a:r>
          </a:p>
          <a:p>
            <a:pPr marL="0" indent="0">
              <a:lnSpc>
                <a:spcPct val="120000"/>
              </a:lnSpc>
              <a:spcBef>
                <a:spcPts val="0"/>
              </a:spcBef>
              <a:buNone/>
            </a:pPr>
            <a:r>
              <a:rPr lang="en-US" dirty="0">
                <a:solidFill>
                  <a:schemeClr val="tx1"/>
                </a:solidFill>
                <a:latin typeface="Consolas" panose="020B0609020204030204" pitchFamily="49" charset="0"/>
              </a:rPr>
              <a:t>    "code" : "Info", </a:t>
            </a:r>
          </a:p>
          <a:p>
            <a:pPr marL="0" indent="0">
              <a:lnSpc>
                <a:spcPct val="120000"/>
              </a:lnSpc>
              <a:spcBef>
                <a:spcPts val="0"/>
              </a:spcBef>
              <a:buNone/>
            </a:pPr>
            <a:r>
              <a:rPr lang="en-US" dirty="0">
                <a:solidFill>
                  <a:schemeClr val="tx1"/>
                </a:solidFill>
                <a:latin typeface="Consolas" panose="020B0609020204030204" pitchFamily="49" charset="0"/>
              </a:rPr>
              <a:t>    "message" : </a:t>
            </a:r>
            <a:r>
              <a:rPr lang="en-US" dirty="0" smtClean="0">
                <a:solidFill>
                  <a:schemeClr val="tx1"/>
                </a:solidFill>
                <a:latin typeface="Consolas" panose="020B0609020204030204" pitchFamily="49" charset="0"/>
              </a:rPr>
              <a:t>“Request Received"</a:t>
            </a:r>
            <a:endParaRPr lang="en-US" dirty="0">
              <a:solidFill>
                <a:schemeClr val="tx1"/>
              </a:solidFill>
              <a:latin typeface="Consolas" panose="020B0609020204030204" pitchFamily="49" charset="0"/>
            </a:endParaRPr>
          </a:p>
          <a:p>
            <a:pPr marL="0" indent="0">
              <a:lnSpc>
                <a:spcPct val="120000"/>
              </a:lnSpc>
              <a:spcBef>
                <a:spcPts val="0"/>
              </a:spcBef>
              <a:buNone/>
            </a:pPr>
            <a:r>
              <a:rPr lang="en-US" dirty="0">
                <a:solidFill>
                  <a:schemeClr val="tx1"/>
                </a:solidFill>
                <a:latin typeface="Consolas" panose="020B0609020204030204" pitchFamily="49" charset="0"/>
              </a:rPr>
              <a:t>  </a:t>
            </a:r>
            <a:r>
              <a:rPr lang="en-US" dirty="0" smtClean="0">
                <a:solidFill>
                  <a:schemeClr val="tx1"/>
                </a:solidFill>
                <a:latin typeface="Consolas" panose="020B0609020204030204" pitchFamily="49" charset="0"/>
              </a:rPr>
              <a:t>},</a:t>
            </a:r>
            <a:r>
              <a:rPr lang="en-US" dirty="0">
                <a:solidFill>
                  <a:schemeClr val="tx1"/>
                </a:solidFill>
                <a:latin typeface="Consolas" panose="020B0609020204030204" pitchFamily="49" charset="0"/>
              </a:rPr>
              <a:t> { </a:t>
            </a:r>
          </a:p>
          <a:p>
            <a:pPr marL="0" indent="0">
              <a:lnSpc>
                <a:spcPct val="120000"/>
              </a:lnSpc>
              <a:spcBef>
                <a:spcPts val="0"/>
              </a:spcBef>
              <a:buNone/>
            </a:pPr>
            <a:r>
              <a:rPr lang="en-US" dirty="0">
                <a:solidFill>
                  <a:schemeClr val="tx1"/>
                </a:solidFill>
                <a:latin typeface="Consolas" panose="020B0609020204030204" pitchFamily="49" charset="0"/>
              </a:rPr>
              <a:t>    "code" : </a:t>
            </a:r>
            <a:r>
              <a:rPr lang="en-US" dirty="0" smtClean="0">
                <a:solidFill>
                  <a:schemeClr val="tx1"/>
                </a:solidFill>
                <a:latin typeface="Consolas" panose="020B0609020204030204" pitchFamily="49" charset="0"/>
              </a:rPr>
              <a:t>“Warning", </a:t>
            </a:r>
            <a:endParaRPr lang="en-US" dirty="0">
              <a:solidFill>
                <a:schemeClr val="tx1"/>
              </a:solidFill>
              <a:latin typeface="Consolas" panose="020B0609020204030204" pitchFamily="49" charset="0"/>
            </a:endParaRPr>
          </a:p>
          <a:p>
            <a:pPr marL="0" indent="0">
              <a:lnSpc>
                <a:spcPct val="120000"/>
              </a:lnSpc>
              <a:spcBef>
                <a:spcPts val="0"/>
              </a:spcBef>
              <a:buNone/>
            </a:pPr>
            <a:r>
              <a:rPr lang="en-US" dirty="0">
                <a:solidFill>
                  <a:schemeClr val="tx1"/>
                </a:solidFill>
                <a:latin typeface="Consolas" panose="020B0609020204030204" pitchFamily="49" charset="0"/>
              </a:rPr>
              <a:t>    "message" : </a:t>
            </a:r>
            <a:r>
              <a:rPr lang="en-US" dirty="0" smtClean="0">
                <a:solidFill>
                  <a:schemeClr val="tx1"/>
                </a:solidFill>
                <a:latin typeface="Consolas" panose="020B0609020204030204" pitchFamily="49" charset="0"/>
              </a:rPr>
              <a:t>“Value ‘xyz’ ignored"</a:t>
            </a:r>
            <a:endParaRPr lang="en-US" dirty="0">
              <a:solidFill>
                <a:schemeClr val="tx1"/>
              </a:solidFill>
              <a:latin typeface="Consolas" panose="020B0609020204030204" pitchFamily="49" charset="0"/>
            </a:endParaRPr>
          </a:p>
          <a:p>
            <a:pPr marL="0" indent="0">
              <a:lnSpc>
                <a:spcPct val="120000"/>
              </a:lnSpc>
              <a:spcBef>
                <a:spcPts val="0"/>
              </a:spcBef>
              <a:buNone/>
            </a:pPr>
            <a:r>
              <a:rPr lang="en-US" dirty="0">
                <a:solidFill>
                  <a:schemeClr val="tx1"/>
                </a:solidFill>
                <a:latin typeface="Consolas" panose="020B0609020204030204" pitchFamily="49" charset="0"/>
              </a:rPr>
              <a:t>  }, </a:t>
            </a:r>
            <a:r>
              <a:rPr lang="en-US" dirty="0" smtClean="0">
                <a:solidFill>
                  <a:schemeClr val="tx1"/>
                </a:solidFill>
                <a:latin typeface="Consolas" panose="020B0609020204030204" pitchFamily="49" charset="0"/>
              </a:rPr>
              <a:t>{ </a:t>
            </a:r>
            <a:endParaRPr lang="en-US" dirty="0">
              <a:solidFill>
                <a:schemeClr val="tx1"/>
              </a:solidFill>
              <a:latin typeface="Consolas" panose="020B0609020204030204" pitchFamily="49" charset="0"/>
            </a:endParaRPr>
          </a:p>
          <a:p>
            <a:pPr marL="0" indent="0">
              <a:lnSpc>
                <a:spcPct val="120000"/>
              </a:lnSpc>
              <a:spcBef>
                <a:spcPts val="0"/>
              </a:spcBef>
              <a:buNone/>
            </a:pPr>
            <a:r>
              <a:rPr lang="en-US" dirty="0">
                <a:solidFill>
                  <a:schemeClr val="tx1"/>
                </a:solidFill>
                <a:latin typeface="Consolas" panose="020B0609020204030204" pitchFamily="49" charset="0"/>
              </a:rPr>
              <a:t>    "code" : “Error", </a:t>
            </a:r>
          </a:p>
          <a:p>
            <a:pPr marL="0" indent="0">
              <a:lnSpc>
                <a:spcPct val="120000"/>
              </a:lnSpc>
              <a:spcBef>
                <a:spcPts val="0"/>
              </a:spcBef>
              <a:buNone/>
            </a:pPr>
            <a:r>
              <a:rPr lang="en-US" dirty="0">
                <a:solidFill>
                  <a:schemeClr val="tx1"/>
                </a:solidFill>
                <a:latin typeface="Consolas" panose="020B0609020204030204" pitchFamily="49" charset="0"/>
              </a:rPr>
              <a:t>    "message" : “Bad Parameter Value"</a:t>
            </a:r>
          </a:p>
          <a:p>
            <a:pPr marL="0" indent="0">
              <a:lnSpc>
                <a:spcPct val="120000"/>
              </a:lnSpc>
              <a:spcBef>
                <a:spcPts val="0"/>
              </a:spcBef>
              <a:buNone/>
            </a:pPr>
            <a:r>
              <a:rPr lang="en-US" dirty="0">
                <a:solidFill>
                  <a:schemeClr val="tx1"/>
                </a:solidFill>
                <a:latin typeface="Consolas" panose="020B0609020204030204" pitchFamily="49" charset="0"/>
              </a:rPr>
              <a:t>  }, </a:t>
            </a:r>
          </a:p>
          <a:p>
            <a:pPr marL="0" indent="0">
              <a:lnSpc>
                <a:spcPct val="120000"/>
              </a:lnSpc>
              <a:spcBef>
                <a:spcPts val="0"/>
              </a:spcBef>
              <a:buNone/>
            </a:pPr>
            <a:r>
              <a:rPr lang="en-US" dirty="0" smtClean="0">
                <a:solidFill>
                  <a:schemeClr val="tx1"/>
                </a:solidFill>
                <a:latin typeface="Consolas" panose="020B0609020204030204" pitchFamily="49" charset="0"/>
              </a:rPr>
              <a:t> ]</a:t>
            </a:r>
          </a:p>
          <a:p>
            <a:pPr marL="0" indent="0">
              <a:lnSpc>
                <a:spcPct val="120000"/>
              </a:lnSpc>
              <a:spcBef>
                <a:spcPts val="0"/>
              </a:spcBef>
              <a:buNone/>
            </a:pPr>
            <a:r>
              <a:rPr lang="en-US" dirty="0" smtClean="0">
                <a:solidFill>
                  <a:schemeClr val="tx1"/>
                </a:solidFill>
                <a:latin typeface="Consolas" panose="020B0609020204030204" pitchFamily="49" charset="0"/>
              </a:rPr>
              <a:t>} ...</a:t>
            </a:r>
          </a:p>
          <a:p>
            <a:pPr marL="0" indent="0">
              <a:lnSpc>
                <a:spcPct val="120000"/>
              </a:lnSpc>
              <a:spcBef>
                <a:spcPts val="0"/>
              </a:spcBef>
              <a:buNone/>
            </a:pP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736703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Response - Result</a:t>
            </a:r>
            <a:endParaRPr lang="en-US" dirty="0"/>
          </a:p>
        </p:txBody>
      </p:sp>
      <p:sp>
        <p:nvSpPr>
          <p:cNvPr id="4" name="Content Placeholder 3"/>
          <p:cNvSpPr>
            <a:spLocks noGrp="1"/>
          </p:cNvSpPr>
          <p:nvPr>
            <p:ph sz="half" idx="1"/>
          </p:nvPr>
        </p:nvSpPr>
        <p:spPr>
          <a:xfrm>
            <a:off x="838200" y="1825625"/>
            <a:ext cx="4068029" cy="4351338"/>
          </a:xfrm>
        </p:spPr>
        <p:txBody>
          <a:bodyPr>
            <a:noAutofit/>
          </a:bodyPr>
          <a:lstStyle/>
          <a:p>
            <a:pPr>
              <a:lnSpc>
                <a:spcPct val="120000"/>
              </a:lnSpc>
            </a:pPr>
            <a:r>
              <a:rPr lang="en-US" sz="1600" b="1" dirty="0" smtClean="0"/>
              <a:t>Single Entity</a:t>
            </a:r>
            <a:r>
              <a:rPr lang="en-US" sz="1600" dirty="0" smtClean="0"/>
              <a:t> </a:t>
            </a:r>
            <a:r>
              <a:rPr lang="en-US" sz="1600" b="1" dirty="0" smtClean="0"/>
              <a:t>Response</a:t>
            </a:r>
            <a:r>
              <a:rPr lang="en-US" sz="1600" dirty="0" smtClean="0"/>
              <a:t/>
            </a:r>
            <a:br>
              <a:rPr lang="en-US" sz="1600" dirty="0" smtClean="0"/>
            </a:br>
            <a:r>
              <a:rPr lang="en-US" sz="1600" dirty="0" smtClean="0"/>
              <a:t>In </a:t>
            </a:r>
            <a:r>
              <a:rPr lang="en-US" sz="1600" dirty="0"/>
              <a:t>this type of response, the "result" key consists of arbitrary properties </a:t>
            </a:r>
            <a:r>
              <a:rPr lang="en-US" sz="1600" dirty="0" smtClean="0"/>
              <a:t>, and no "data</a:t>
            </a:r>
            <a:r>
              <a:rPr lang="en-US" sz="1600" dirty="0"/>
              <a:t>" key </a:t>
            </a:r>
            <a:r>
              <a:rPr lang="en-US" sz="1600" dirty="0" smtClean="0"/>
              <a:t>(pagination </a:t>
            </a:r>
            <a:r>
              <a:rPr lang="en-US" sz="1600" dirty="0"/>
              <a:t>does not apply).</a:t>
            </a:r>
          </a:p>
          <a:p>
            <a:pPr>
              <a:lnSpc>
                <a:spcPct val="120000"/>
              </a:lnSpc>
            </a:pPr>
            <a:r>
              <a:rPr lang="en-US" sz="1600" b="1" dirty="0" smtClean="0"/>
              <a:t>List Response</a:t>
            </a:r>
            <a:br>
              <a:rPr lang="en-US" sz="1600" b="1" dirty="0" smtClean="0"/>
            </a:br>
            <a:r>
              <a:rPr lang="en-US" sz="1600" dirty="0" smtClean="0"/>
              <a:t>In </a:t>
            </a:r>
            <a:r>
              <a:rPr lang="en-US" sz="1600" dirty="0"/>
              <a:t>this type of response, the "result" element only contains the "data" key, which is an arbitrarily long array of objects of the same type</a:t>
            </a:r>
            <a:r>
              <a:rPr lang="en-US" sz="1600" dirty="0" smtClean="0"/>
              <a:t>. (pagination applies)</a:t>
            </a:r>
            <a:endParaRPr lang="en-US" sz="1600" dirty="0"/>
          </a:p>
        </p:txBody>
      </p:sp>
      <p:sp>
        <p:nvSpPr>
          <p:cNvPr id="5" name="Content Placeholder 4"/>
          <p:cNvSpPr>
            <a:spLocks noGrp="1"/>
          </p:cNvSpPr>
          <p:nvPr>
            <p:ph sz="half" idx="2"/>
          </p:nvPr>
        </p:nvSpPr>
        <p:spPr>
          <a:xfrm>
            <a:off x="5622555" y="1825625"/>
            <a:ext cx="2791691" cy="4351338"/>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Response</a:t>
            </a:r>
            <a:endParaRPr lang="en-US" sz="1000" dirty="0" smtClean="0">
              <a:solidFill>
                <a:schemeClr val="tx1"/>
              </a:solidFill>
              <a:latin typeface="Consolas" panose="020B0609020204030204" pitchFamily="49" charset="0"/>
            </a:endParaRPr>
          </a:p>
          <a:p>
            <a:pPr marL="0" indent="0">
              <a:lnSpc>
                <a:spcPct val="120000"/>
              </a:lnSpc>
              <a:spcBef>
                <a:spcPts val="0"/>
              </a:spcBef>
              <a:buNone/>
            </a:pPr>
            <a:endParaRPr lang="en-US" sz="1000" dirty="0" smtClean="0">
              <a:solidFill>
                <a:schemeClr val="tx1"/>
              </a:solidFill>
              <a:latin typeface="Consolas" panose="020B0609020204030204" pitchFamily="49" charset="0"/>
            </a:endParaRPr>
          </a:p>
          <a:p>
            <a:pPr marL="0" indent="0">
              <a:lnSpc>
                <a:spcPct val="120000"/>
              </a:lnSpc>
              <a:spcBef>
                <a:spcPts val="0"/>
              </a:spcBef>
              <a:buNone/>
            </a:pPr>
            <a:r>
              <a:rPr lang="en-US" sz="1000" dirty="0" smtClean="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"pagination" : null</a:t>
            </a:r>
          </a:p>
          <a:p>
            <a:pPr marL="0" indent="0">
              <a:lnSpc>
                <a:spcPct val="120000"/>
              </a:lnSpc>
              <a:spcBef>
                <a:spcPts val="0"/>
              </a:spcBef>
              <a:buNone/>
            </a:pPr>
            <a:r>
              <a:rPr lang="en-US" sz="1000" dirty="0" smtClean="0">
                <a:solidFill>
                  <a:schemeClr val="tx1"/>
                </a:solidFill>
                <a:latin typeface="Consolas" panose="020B0609020204030204" pitchFamily="49" charset="0"/>
              </a:rPr>
              <a:t>  ...</a:t>
            </a:r>
          </a:p>
          <a:p>
            <a:pPr marL="0" indent="0">
              <a:lnSpc>
                <a:spcPct val="120000"/>
              </a:lnSpc>
              <a:spcBef>
                <a:spcPts val="0"/>
              </a:spcBef>
              <a:buNone/>
            </a:pPr>
            <a:r>
              <a:rPr lang="en-US" sz="1000" dirty="0" smtClean="0">
                <a:solidFill>
                  <a:schemeClr val="tx1"/>
                </a:solidFill>
                <a:latin typeface="Consolas" panose="020B0609020204030204" pitchFamily="49" charset="0"/>
              </a:rPr>
              <a:t>},</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smtClean="0">
                <a:solidFill>
                  <a:schemeClr val="tx1"/>
                </a:solidFill>
                <a:latin typeface="Consolas" panose="020B0609020204030204" pitchFamily="49" charset="0"/>
              </a:rPr>
              <a:t>"</a:t>
            </a:r>
            <a:r>
              <a:rPr lang="en-US" sz="1000" dirty="0">
                <a:solidFill>
                  <a:schemeClr val="tx1"/>
                </a:solidFill>
                <a:latin typeface="Consolas" panose="020B0609020204030204" pitchFamily="49" charset="0"/>
              </a:rPr>
              <a:t>result" : </a:t>
            </a:r>
            <a:r>
              <a:rPr lang="en-US" sz="1000" dirty="0" smtClean="0">
                <a:solidFill>
                  <a:schemeClr val="tx1"/>
                </a:solidFill>
                <a:latin typeface="Consolas" panose="020B0609020204030204" pitchFamily="49" charset="0"/>
              </a:rPr>
              <a:t>{</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entityDbId</a:t>
            </a:r>
            <a:r>
              <a:rPr lang="en-US" sz="1000" dirty="0" smtClean="0">
                <a:solidFill>
                  <a:schemeClr val="tx1"/>
                </a:solidFill>
                <a:latin typeface="Consolas" panose="020B0609020204030204" pitchFamily="49" charset="0"/>
              </a:rPr>
              <a:t>": “Unique Identifier",</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a:t>
            </a:r>
          </a:p>
          <a:p>
            <a:pPr marL="0" indent="0">
              <a:lnSpc>
                <a:spcPct val="120000"/>
              </a:lnSpc>
              <a:spcBef>
                <a:spcPts val="0"/>
              </a:spcBef>
              <a:buNone/>
            </a:pP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“Description”,</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p:txBody>
      </p:sp>
      <p:sp>
        <p:nvSpPr>
          <p:cNvPr id="10" name="Content Placeholder 4"/>
          <p:cNvSpPr txBox="1">
            <a:spLocks/>
          </p:cNvSpPr>
          <p:nvPr/>
        </p:nvSpPr>
        <p:spPr>
          <a:xfrm>
            <a:off x="8414246" y="605396"/>
            <a:ext cx="3508017" cy="5571567"/>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a:solidFill>
                  <a:schemeClr val="tx1"/>
                </a:solidFill>
                <a:latin typeface="Consolas" panose="020B0609020204030204" pitchFamily="49" charset="0"/>
              </a:rPr>
              <a:t>List </a:t>
            </a:r>
            <a:r>
              <a:rPr lang="en-US" sz="1000" dirty="0" smtClean="0">
                <a:solidFill>
                  <a:schemeClr val="tx1"/>
                </a:solidFill>
                <a:latin typeface="Consolas" panose="020B0609020204030204" pitchFamily="49" charset="0"/>
              </a:rPr>
              <a:t>Response</a:t>
            </a:r>
          </a:p>
          <a:p>
            <a:pPr marL="0" indent="0">
              <a:lnSpc>
                <a:spcPct val="120000"/>
              </a:lnSpc>
              <a:spcBef>
                <a:spcPts val="0"/>
              </a:spcBef>
              <a:buNone/>
            </a:pP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pagination" </a:t>
            </a: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page" : 1</a:t>
            </a:r>
            <a:r>
              <a:rPr lang="en-US" sz="1000" dirty="0" smtClean="0">
                <a:solidFill>
                  <a:schemeClr val="tx1"/>
                </a:solidFill>
                <a:latin typeface="Consolas" panose="020B0609020204030204" pitchFamily="49" charset="0"/>
              </a:rPr>
              <a:t>,</a:t>
            </a:r>
            <a:r>
              <a:rPr lang="en-US" sz="1000" dirty="0">
                <a:solidFill>
                  <a:schemeClr val="tx1"/>
                </a:solidFill>
                <a:latin typeface="Consolas" panose="020B0609020204030204" pitchFamily="49" charset="0"/>
              </a:rPr>
              <a:t> </a:t>
            </a:r>
            <a:endParaRPr lang="en-US" sz="1000" dirty="0" smtClean="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pageSize</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totalCount</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4,</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err="1" smtClean="0">
                <a:solidFill>
                  <a:schemeClr val="tx1"/>
                </a:solidFill>
                <a:latin typeface="Consolas" panose="020B0609020204030204" pitchFamily="49" charset="0"/>
              </a:rPr>
              <a:t>totalPages</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2,</a:t>
            </a:r>
          </a:p>
          <a:p>
            <a:pPr marL="0" indent="0">
              <a:lnSpc>
                <a:spcPct val="120000"/>
              </a:lnSpc>
              <a:spcBef>
                <a:spcPts val="0"/>
              </a:spcBef>
              <a:buNone/>
            </a:pP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smtClean="0">
                <a:solidFill>
                  <a:schemeClr val="tx1"/>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US" sz="1000" dirty="0" smtClean="0">
                <a:solidFill>
                  <a:schemeClr val="tx1"/>
                </a:solidFill>
                <a:latin typeface="Consolas" panose="020B0609020204030204" pitchFamily="49" charset="0"/>
              </a:rPr>
              <a:t>"result" : {</a:t>
            </a:r>
          </a:p>
          <a:p>
            <a:pPr marL="0" indent="0">
              <a:lnSpc>
                <a:spcPct val="120000"/>
              </a:lnSpc>
              <a:spcBef>
                <a:spcPts val="0"/>
              </a:spcBef>
              <a:buNone/>
            </a:pPr>
            <a:r>
              <a:rPr lang="en-US" sz="1000" dirty="0" smtClean="0">
                <a:solidFill>
                  <a:schemeClr val="tx1"/>
                </a:solidFill>
                <a:latin typeface="Consolas" panose="020B0609020204030204" pitchFamily="49" charset="0"/>
              </a:rPr>
              <a:t>  "data" : </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smtClean="0">
                <a:solidFill>
                  <a:schemeClr val="tx1"/>
                </a:solidFill>
                <a:latin typeface="Consolas" panose="020B0609020204030204" pitchFamily="49" charset="0"/>
              </a:rPr>
              <a:t>    {</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smtClean="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a:t>
            </a:r>
            <a:r>
              <a:rPr lang="en-US" sz="1000" dirty="0" smtClean="0">
                <a:solidFill>
                  <a:schemeClr val="tx1"/>
                </a:solidFill>
                <a:latin typeface="Consolas" panose="020B0609020204030204" pitchFamily="49" charset="0"/>
              </a:rPr>
              <a:t>Identifier 1",</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1",</a:t>
            </a:r>
          </a:p>
          <a:p>
            <a:pPr marL="0" indent="0">
              <a:lnSpc>
                <a:spcPct val="120000"/>
              </a:lnSpc>
              <a:spcBef>
                <a:spcPts val="0"/>
              </a:spcBef>
              <a:buNone/>
            </a:pP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r>
              <a:rPr lang="en-US" sz="1000" dirty="0">
                <a:solidFill>
                  <a:schemeClr val="tx1"/>
                </a:solidFill>
                <a:latin typeface="Consolas" panose="020B0609020204030204" pitchFamily="49" charset="0"/>
              </a:rPr>
              <a:t>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 </a:t>
            </a:r>
            <a:r>
              <a:rPr lang="en-US" sz="1000" dirty="0" smtClean="0">
                <a:solidFill>
                  <a:schemeClr val="tx1"/>
                </a:solidFill>
                <a:latin typeface="Consolas" panose="020B0609020204030204" pitchFamily="49" charset="0"/>
              </a:rPr>
              <a:t>2",</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2”,</a:t>
            </a:r>
          </a:p>
          <a:p>
            <a:pPr marL="0" indent="0">
              <a:lnSpc>
                <a:spcPct val="120000"/>
              </a:lnSpc>
              <a:spcBef>
                <a:spcPts val="0"/>
              </a:spcBef>
              <a:buNone/>
            </a:pPr>
            <a:r>
              <a:rPr lang="en-US" sz="1000" dirty="0" smtClean="0">
                <a:solidFill>
                  <a:schemeClr val="tx1"/>
                </a:solidFill>
                <a:latin typeface="Consolas" panose="020B0609020204030204" pitchFamily="49" charset="0"/>
              </a:rPr>
              <a:t>      </a:t>
            </a:r>
            <a:r>
              <a:rPr lang="en-US" sz="1000" dirty="0">
                <a:solidFill>
                  <a:schemeClr val="tx1"/>
                </a:solidFill>
                <a:latin typeface="Consolas" panose="020B0609020204030204" pitchFamily="49" charset="0"/>
              </a:rPr>
              <a:t>“</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a:t>
            </a:r>
            <a:r>
              <a:rPr lang="en-US" sz="1000" dirty="0">
                <a:solidFill>
                  <a:schemeClr val="tx1"/>
                </a:solidFill>
                <a:latin typeface="Consolas" panose="020B0609020204030204" pitchFamily="49" charset="0"/>
              </a:rPr>
              <a:t>boo", “far", “</a:t>
            </a:r>
            <a:r>
              <a:rPr lang="en-US" sz="1000" dirty="0" err="1">
                <a:solidFill>
                  <a:schemeClr val="tx1"/>
                </a:solidFill>
                <a:latin typeface="Consolas" panose="020B0609020204030204" pitchFamily="49" charset="0"/>
              </a:rPr>
              <a:t>faz</a:t>
            </a:r>
            <a:r>
              <a:rPr lang="en-US" sz="1000" dirty="0" smtClean="0">
                <a:solidFill>
                  <a:schemeClr val="tx1"/>
                </a:solidFill>
                <a:latin typeface="Consolas" panose="020B0609020204030204" pitchFamily="49" charset="0"/>
              </a:rPr>
              <a:t>"]</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smtClean="0">
                <a:solidFill>
                  <a:schemeClr val="tx1"/>
                </a:solidFill>
                <a:latin typeface="Consolas" panose="020B0609020204030204" pitchFamily="49" charset="0"/>
              </a:rPr>
              <a:t> ]</a:t>
            </a:r>
            <a:endParaRPr lang="en-US" sz="1000" dirty="0">
              <a:solidFill>
                <a:schemeClr val="tx1"/>
              </a:solidFill>
              <a:latin typeface="Consolas" panose="020B0609020204030204" pitchFamily="49" charset="0"/>
            </a:endParaRPr>
          </a:p>
          <a:p>
            <a:pPr marL="0" indent="0">
              <a:lnSpc>
                <a:spcPct val="120000"/>
              </a:lnSpc>
              <a:spcBef>
                <a:spcPts val="0"/>
              </a:spcBef>
              <a:buFont typeface="Arial" panose="020B0604020202020204" pitchFamily="34" charset="0"/>
              <a:buNone/>
            </a:pPr>
            <a:r>
              <a:rPr lang="en-US" sz="1000" dirty="0" smtClean="0">
                <a:solidFill>
                  <a:schemeClr val="tx1"/>
                </a:solidFill>
                <a:latin typeface="Consolas" panose="020B0609020204030204" pitchFamily="49" charset="0"/>
              </a:rPr>
              <a:t>}</a:t>
            </a:r>
            <a:endParaRPr lang="en-US" sz="1000" dirty="0" smtClean="0">
              <a:solidFill>
                <a:schemeClr val="tx1"/>
              </a:solidFill>
              <a:latin typeface="Consolas" panose="020B0609020204030204" pitchFamily="49" charset="0"/>
            </a:endParaRPr>
          </a:p>
        </p:txBody>
      </p:sp>
    </p:spTree>
    <p:extLst>
      <p:ext uri="{BB962C8B-B14F-4D97-AF65-F5344CB8AC3E}">
        <p14:creationId xmlns:p14="http://schemas.microsoft.com/office/powerpoint/2010/main" val="31826955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Content Placeholder 5"/>
          <p:cNvSpPr>
            <a:spLocks noGrp="1"/>
          </p:cNvSpPr>
          <p:nvPr>
            <p:ph idx="1"/>
          </p:nvPr>
        </p:nvSpPr>
        <p:spPr>
          <a:xfrm>
            <a:off x="838200" y="1595470"/>
            <a:ext cx="10515600" cy="4581493"/>
          </a:xfrm>
        </p:spPr>
        <p:txBody>
          <a:bodyPr>
            <a:noAutofit/>
          </a:bodyPr>
          <a:lstStyle/>
          <a:p>
            <a:pPr marL="0" indent="0">
              <a:buNone/>
            </a:pPr>
            <a:r>
              <a:rPr lang="en-US" sz="2400" dirty="0" smtClean="0"/>
              <a:t>BrAPI </a:t>
            </a:r>
            <a:r>
              <a:rPr lang="en-US" sz="2400" dirty="0"/>
              <a:t>Specification</a:t>
            </a:r>
          </a:p>
          <a:p>
            <a:pPr marL="457189" lvl="1" indent="0">
              <a:buNone/>
            </a:pPr>
            <a:r>
              <a:rPr lang="en-US" sz="1600" dirty="0" smtClean="0">
                <a:hlinkClick r:id="rId2"/>
              </a:rPr>
              <a:t>https</a:t>
            </a:r>
            <a:r>
              <a:rPr lang="en-US" sz="1600" dirty="0">
                <a:hlinkClick r:id="rId2"/>
              </a:rPr>
              <a:t>://brapi.org/specification</a:t>
            </a:r>
            <a:endParaRPr lang="en-US" sz="1600" dirty="0"/>
          </a:p>
          <a:p>
            <a:pPr marL="0" indent="0">
              <a:buNone/>
            </a:pPr>
            <a:r>
              <a:rPr lang="en-US" sz="2400" dirty="0" smtClean="0"/>
              <a:t>GitHub</a:t>
            </a:r>
            <a:endParaRPr lang="en-US" sz="2000" dirty="0"/>
          </a:p>
          <a:p>
            <a:pPr marL="457189" lvl="1" indent="0">
              <a:buNone/>
            </a:pPr>
            <a:r>
              <a:rPr lang="en-US" sz="1600" dirty="0">
                <a:hlinkClick r:id="rId3"/>
              </a:rPr>
              <a:t>https://</a:t>
            </a:r>
            <a:r>
              <a:rPr lang="en-US" sz="1600" dirty="0" smtClean="0">
                <a:hlinkClick r:id="rId3"/>
              </a:rPr>
              <a:t>github.com/plantbreeding/API</a:t>
            </a:r>
            <a:endParaRPr lang="en-US" sz="1600" dirty="0" smtClean="0"/>
          </a:p>
          <a:p>
            <a:pPr marL="0" indent="0">
              <a:buNone/>
            </a:pPr>
            <a:r>
              <a:rPr lang="en-US" sz="2400" dirty="0" err="1" smtClean="0"/>
              <a:t>ReadTheDocs</a:t>
            </a:r>
            <a:endParaRPr lang="en-US" sz="2400" dirty="0" smtClean="0"/>
          </a:p>
          <a:p>
            <a:pPr marL="457189" lvl="1" indent="0">
              <a:buNone/>
            </a:pPr>
            <a:r>
              <a:rPr lang="en-US" sz="1600" dirty="0">
                <a:hlinkClick r:id="rId4"/>
              </a:rPr>
              <a:t>https://plant-breeding-api.readthedocs.io</a:t>
            </a:r>
            <a:r>
              <a:rPr lang="en-US" sz="1600" dirty="0" smtClean="0">
                <a:hlinkClick r:id="rId4"/>
              </a:rPr>
              <a:t>/</a:t>
            </a:r>
            <a:endParaRPr lang="en-US" sz="1600" dirty="0" smtClean="0"/>
          </a:p>
          <a:p>
            <a:pPr marL="0" indent="0">
              <a:buNone/>
            </a:pPr>
            <a:r>
              <a:rPr lang="en-US" sz="2400" dirty="0" smtClean="0"/>
              <a:t>Compatible Software List</a:t>
            </a:r>
          </a:p>
          <a:p>
            <a:pPr marL="457189" lvl="1" indent="0">
              <a:buNone/>
            </a:pPr>
            <a:r>
              <a:rPr lang="en-US" sz="1600" dirty="0">
                <a:hlinkClick r:id="rId5"/>
              </a:rPr>
              <a:t>https://</a:t>
            </a:r>
            <a:r>
              <a:rPr lang="en-US" sz="1600" dirty="0" smtClean="0">
                <a:hlinkClick r:id="rId5"/>
              </a:rPr>
              <a:t>brapi.org/compatibleSoftware</a:t>
            </a:r>
            <a:r>
              <a:rPr lang="en-US" sz="1600" dirty="0" smtClean="0"/>
              <a:t> </a:t>
            </a:r>
          </a:p>
          <a:p>
            <a:pPr marL="0" indent="0">
              <a:buNone/>
            </a:pPr>
            <a:r>
              <a:rPr lang="en-US" sz="2400" dirty="0" smtClean="0"/>
              <a:t>Publication</a:t>
            </a:r>
          </a:p>
          <a:p>
            <a:pPr marL="457189" lvl="1" indent="0">
              <a:buNone/>
            </a:pPr>
            <a:r>
              <a:rPr lang="en-US" sz="1600" dirty="0">
                <a:hlinkClick r:id="rId6"/>
              </a:rPr>
              <a:t>https://</a:t>
            </a:r>
            <a:r>
              <a:rPr lang="en-US" sz="1600" dirty="0" smtClean="0">
                <a:hlinkClick r:id="rId6"/>
              </a:rPr>
              <a:t>doi.org/10.1093/bioinformatics/btz190</a:t>
            </a:r>
            <a:r>
              <a:rPr lang="en-US" sz="1600" dirty="0" smtClean="0"/>
              <a:t> </a:t>
            </a:r>
          </a:p>
          <a:p>
            <a:pPr marL="0" indent="0">
              <a:buNone/>
            </a:pPr>
            <a:r>
              <a:rPr lang="en-US" sz="2400" dirty="0"/>
              <a:t>Contact</a:t>
            </a:r>
          </a:p>
          <a:p>
            <a:pPr marL="457189" lvl="1" indent="0">
              <a:buNone/>
            </a:pPr>
            <a:r>
              <a:rPr lang="en-US" sz="1600" dirty="0">
                <a:hlinkClick r:id="rId7"/>
              </a:rPr>
              <a:t>https://</a:t>
            </a:r>
            <a:r>
              <a:rPr lang="en-US" sz="1600" dirty="0" smtClean="0">
                <a:hlinkClick r:id="rId7"/>
              </a:rPr>
              <a:t>brapi.org/contact</a:t>
            </a:r>
            <a:r>
              <a:rPr lang="en-US" sz="1600" dirty="0" smtClean="0"/>
              <a:t> </a:t>
            </a:r>
            <a:endParaRPr lang="en-US" sz="1600" dirty="0"/>
          </a:p>
        </p:txBody>
      </p:sp>
    </p:spTree>
    <p:extLst>
      <p:ext uri="{BB962C8B-B14F-4D97-AF65-F5344CB8AC3E}">
        <p14:creationId xmlns:p14="http://schemas.microsoft.com/office/powerpoint/2010/main" val="3189688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API – Application Programing Interface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819" y="2109981"/>
            <a:ext cx="1004035" cy="12446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347" y="1969321"/>
            <a:ext cx="2255168" cy="1525997"/>
          </a:xfrm>
          <a:prstGeom prst="rect">
            <a:avLst/>
          </a:prstGeom>
        </p:spPr>
      </p:pic>
      <p:cxnSp>
        <p:nvCxnSpPr>
          <p:cNvPr id="7" name="Straight Arrow Connector 6"/>
          <p:cNvCxnSpPr>
            <a:stCxn id="4" idx="3"/>
            <a:endCxn id="5" idx="1"/>
          </p:cNvCxnSpPr>
          <p:nvPr/>
        </p:nvCxnSpPr>
        <p:spPr>
          <a:xfrm>
            <a:off x="3584857" y="2732319"/>
            <a:ext cx="3447495"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67231" y="2333626"/>
            <a:ext cx="1948547" cy="1292662"/>
          </a:xfrm>
          <a:prstGeom prst="rect">
            <a:avLst/>
          </a:prstGeom>
          <a:noFill/>
        </p:spPr>
        <p:txBody>
          <a:bodyPr wrap="none" rtlCol="0">
            <a:spAutoFit/>
          </a:bodyPr>
          <a:lstStyle/>
          <a:p>
            <a:r>
              <a:rPr lang="en-US" sz="2400" dirty="0"/>
              <a:t>User Interface</a:t>
            </a:r>
          </a:p>
          <a:p>
            <a:pPr marL="285744" indent="-285744">
              <a:buFontTx/>
              <a:buChar char="-"/>
            </a:pPr>
            <a:r>
              <a:rPr lang="en-US" dirty="0"/>
              <a:t>GUI</a:t>
            </a:r>
          </a:p>
          <a:p>
            <a:pPr marL="285744" indent="-285744">
              <a:buFontTx/>
              <a:buChar char="-"/>
            </a:pPr>
            <a:r>
              <a:rPr lang="en-US" dirty="0"/>
              <a:t>CMD</a:t>
            </a:r>
          </a:p>
          <a:p>
            <a:pPr marL="285744" indent="-285744">
              <a:buFontTx/>
              <a:buChar char="-"/>
            </a:pPr>
            <a:r>
              <a:rPr lang="en-US" dirty="0"/>
              <a:t>Hardware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523" y="4407653"/>
            <a:ext cx="2255168" cy="1525997"/>
          </a:xfrm>
          <a:prstGeom prst="rect">
            <a:avLst/>
          </a:prstGeom>
        </p:spPr>
      </p:pic>
      <p:cxnSp>
        <p:nvCxnSpPr>
          <p:cNvPr id="11" name="Straight Arrow Connector 10"/>
          <p:cNvCxnSpPr>
            <a:stCxn id="13" idx="3"/>
            <a:endCxn id="10" idx="1"/>
          </p:cNvCxnSpPr>
          <p:nvPr/>
        </p:nvCxnSpPr>
        <p:spPr>
          <a:xfrm flipV="1">
            <a:off x="3584855" y="5170652"/>
            <a:ext cx="4847671"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6325" y="4762433"/>
            <a:ext cx="4288290" cy="1569660"/>
          </a:xfrm>
          <a:prstGeom prst="rect">
            <a:avLst/>
          </a:prstGeom>
          <a:noFill/>
        </p:spPr>
        <p:txBody>
          <a:bodyPr wrap="none" rtlCol="0">
            <a:spAutoFit/>
          </a:bodyPr>
          <a:lstStyle/>
          <a:p>
            <a:r>
              <a:rPr lang="en-US" sz="2400" dirty="0"/>
              <a:t>Application Programing Interface</a:t>
            </a:r>
          </a:p>
          <a:p>
            <a:pPr marL="285744" indent="-285744">
              <a:buFontTx/>
              <a:buChar char="-"/>
            </a:pPr>
            <a:r>
              <a:rPr lang="en-US" dirty="0"/>
              <a:t>Web Service</a:t>
            </a:r>
          </a:p>
          <a:p>
            <a:pPr marL="285744" indent="-285744">
              <a:buFontTx/>
              <a:buChar char="-"/>
            </a:pPr>
            <a:r>
              <a:rPr lang="en-US" dirty="0"/>
              <a:t>Local Messaging Service</a:t>
            </a:r>
          </a:p>
          <a:p>
            <a:pPr marL="285744" indent="-285744">
              <a:buFontTx/>
              <a:buChar char="-"/>
            </a:pPr>
            <a:r>
              <a:rPr lang="en-US" dirty="0"/>
              <a:t>Job Queue</a:t>
            </a:r>
          </a:p>
          <a:p>
            <a:pPr marL="285744" indent="-285744">
              <a:buFontTx/>
              <a:buChar char="-"/>
            </a:pPr>
            <a:r>
              <a:rPr lang="en-US" dirty="0"/>
              <a:t>Language Library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684" y="4407650"/>
            <a:ext cx="2255168" cy="1525997"/>
          </a:xfrm>
          <a:prstGeom prst="rect">
            <a:avLst/>
          </a:prstGeom>
        </p:spPr>
      </p:pic>
    </p:spTree>
    <p:extLst>
      <p:ext uri="{BB962C8B-B14F-4D97-AF65-F5344CB8AC3E}">
        <p14:creationId xmlns:p14="http://schemas.microsoft.com/office/powerpoint/2010/main" val="35454103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Web </a:t>
            </a:r>
            <a:r>
              <a:rPr lang="en-US" dirty="0">
                <a:solidFill>
                  <a:srgbClr val="FF0000"/>
                </a:solidFill>
              </a:rPr>
              <a:t>Service</a:t>
            </a:r>
            <a:r>
              <a:rPr lang="en-US" dirty="0"/>
              <a:t> </a:t>
            </a:r>
          </a:p>
        </p:txBody>
      </p:sp>
      <p:sp>
        <p:nvSpPr>
          <p:cNvPr id="3" name="Content Placeholder 2"/>
          <p:cNvSpPr>
            <a:spLocks noGrp="1"/>
          </p:cNvSpPr>
          <p:nvPr>
            <p:ph idx="1"/>
          </p:nvPr>
        </p:nvSpPr>
        <p:spPr>
          <a:xfrm>
            <a:off x="838201" y="1825625"/>
            <a:ext cx="5344424" cy="4351339"/>
          </a:xfrm>
        </p:spPr>
        <p:txBody>
          <a:bodyPr>
            <a:normAutofit fontScale="92500" lnSpcReduction="10000"/>
          </a:bodyPr>
          <a:lstStyle/>
          <a:p>
            <a:r>
              <a:rPr lang="en-US" dirty="0" smtClean="0"/>
              <a:t>A Service Provider contains some Service with well defined Inputs and Outputs</a:t>
            </a:r>
          </a:p>
          <a:p>
            <a:r>
              <a:rPr lang="en-US" dirty="0" smtClean="0"/>
              <a:t>A Service Consumer sends a request to the Service Provider with the Input data, and waits for a response</a:t>
            </a:r>
          </a:p>
          <a:p>
            <a:r>
              <a:rPr lang="en-US" dirty="0" smtClean="0"/>
              <a:t>The Service performs some Function on the Input data</a:t>
            </a:r>
          </a:p>
          <a:p>
            <a:r>
              <a:rPr lang="en-US" dirty="0" smtClean="0"/>
              <a:t>The Service Provider sends the Output data as a Response back to the Service Consumer</a:t>
            </a:r>
            <a:endParaRPr lang="en-US" dirty="0"/>
          </a:p>
        </p:txBody>
      </p:sp>
      <p:grpSp>
        <p:nvGrpSpPr>
          <p:cNvPr id="4" name="Group 3"/>
          <p:cNvGrpSpPr/>
          <p:nvPr/>
        </p:nvGrpSpPr>
        <p:grpSpPr>
          <a:xfrm>
            <a:off x="6805287" y="449108"/>
            <a:ext cx="4925160" cy="5446599"/>
            <a:chOff x="6805286" y="449105"/>
            <a:chExt cx="4925160" cy="5446598"/>
          </a:xfrm>
        </p:grpSpPr>
        <p:sp>
          <p:nvSpPr>
            <p:cNvPr id="5" name="Rectangle 4"/>
            <p:cNvSpPr/>
            <p:nvPr/>
          </p:nvSpPr>
          <p:spPr>
            <a:xfrm>
              <a:off x="7437120" y="3666309"/>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Service Provider</a:t>
              </a:r>
              <a:endParaRPr lang="en-US" dirty="0">
                <a:solidFill>
                  <a:schemeClr val="tx1"/>
                </a:solidFill>
              </a:endParaRPr>
            </a:p>
          </p:txBody>
        </p:sp>
        <p:sp>
          <p:nvSpPr>
            <p:cNvPr id="6" name="Rectangle 5"/>
            <p:cNvSpPr/>
            <p:nvPr/>
          </p:nvSpPr>
          <p:spPr>
            <a:xfrm>
              <a:off x="8360227" y="4362994"/>
              <a:ext cx="19594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a:p>
              <a:pPr algn="ctr"/>
              <a:r>
                <a:rPr lang="en-US" dirty="0"/>
                <a:t>X + Y = Z</a:t>
              </a:r>
            </a:p>
          </p:txBody>
        </p:sp>
        <p:sp>
          <p:nvSpPr>
            <p:cNvPr id="7" name="Rectangle 6"/>
            <p:cNvSpPr/>
            <p:nvPr/>
          </p:nvSpPr>
          <p:spPr>
            <a:xfrm>
              <a:off x="7437120" y="449105"/>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Service Consumer</a:t>
              </a:r>
            </a:p>
          </p:txBody>
        </p:sp>
        <p:sp>
          <p:nvSpPr>
            <p:cNvPr id="8" name="Rectangle 7"/>
            <p:cNvSpPr/>
            <p:nvPr/>
          </p:nvSpPr>
          <p:spPr>
            <a:xfrm>
              <a:off x="8103325"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Sends </a:t>
              </a:r>
            </a:p>
            <a:p>
              <a:pPr algn="ctr"/>
              <a:r>
                <a:rPr lang="en-US" dirty="0"/>
                <a:t>2 and 3</a:t>
              </a:r>
            </a:p>
          </p:txBody>
        </p:sp>
        <p:sp>
          <p:nvSpPr>
            <p:cNvPr id="9" name="Rectangle 8"/>
            <p:cNvSpPr/>
            <p:nvPr/>
          </p:nvSpPr>
          <p:spPr>
            <a:xfrm>
              <a:off x="9609907"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Gets </a:t>
              </a:r>
            </a:p>
            <a:p>
              <a:pPr algn="ctr"/>
              <a:r>
                <a:rPr lang="en-US" dirty="0"/>
                <a:t>5</a:t>
              </a:r>
            </a:p>
          </p:txBody>
        </p:sp>
        <p:cxnSp>
          <p:nvCxnSpPr>
            <p:cNvPr id="10" name="Elbow Connector 9"/>
            <p:cNvCxnSpPr>
              <a:stCxn id="8" idx="2"/>
              <a:endCxn id="18" idx="0"/>
            </p:cNvCxnSpPr>
            <p:nvPr/>
          </p:nvCxnSpPr>
          <p:spPr>
            <a:xfrm rot="5400000">
              <a:off x="6369748" y="2613283"/>
              <a:ext cx="2759725" cy="15913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33493" y="4362994"/>
              <a:ext cx="304892" cy="369332"/>
            </a:xfrm>
            <a:prstGeom prst="rect">
              <a:avLst/>
            </a:prstGeom>
            <a:noFill/>
          </p:spPr>
          <p:txBody>
            <a:bodyPr wrap="none" rtlCol="0">
              <a:spAutoFit/>
            </a:bodyPr>
            <a:lstStyle/>
            <a:p>
              <a:r>
                <a:rPr lang="en-US" dirty="0"/>
                <a:t>X</a:t>
              </a:r>
            </a:p>
          </p:txBody>
        </p:sp>
        <p:sp>
          <p:nvSpPr>
            <p:cNvPr id="12" name="TextBox 11"/>
            <p:cNvSpPr txBox="1"/>
            <p:nvPr/>
          </p:nvSpPr>
          <p:spPr>
            <a:xfrm>
              <a:off x="7734977" y="4908062"/>
              <a:ext cx="296876" cy="369332"/>
            </a:xfrm>
            <a:prstGeom prst="rect">
              <a:avLst/>
            </a:prstGeom>
            <a:noFill/>
          </p:spPr>
          <p:txBody>
            <a:bodyPr wrap="none" rtlCol="0">
              <a:spAutoFit/>
            </a:bodyPr>
            <a:lstStyle/>
            <a:p>
              <a:r>
                <a:rPr lang="en-US" dirty="0"/>
                <a:t>Y</a:t>
              </a:r>
            </a:p>
          </p:txBody>
        </p:sp>
        <p:sp>
          <p:nvSpPr>
            <p:cNvPr id="13" name="TextBox 12"/>
            <p:cNvSpPr txBox="1"/>
            <p:nvPr/>
          </p:nvSpPr>
          <p:spPr>
            <a:xfrm>
              <a:off x="10641498" y="4635528"/>
              <a:ext cx="292068" cy="369332"/>
            </a:xfrm>
            <a:prstGeom prst="rect">
              <a:avLst/>
            </a:prstGeom>
            <a:noFill/>
          </p:spPr>
          <p:txBody>
            <a:bodyPr wrap="none" rtlCol="0">
              <a:spAutoFit/>
            </a:bodyPr>
            <a:lstStyle/>
            <a:p>
              <a:r>
                <a:rPr lang="en-US" dirty="0"/>
                <a:t>Z</a:t>
              </a:r>
            </a:p>
          </p:txBody>
        </p:sp>
        <p:cxnSp>
          <p:nvCxnSpPr>
            <p:cNvPr id="14" name="Straight Connector 13"/>
            <p:cNvCxnSpPr>
              <a:stCxn id="18" idx="0"/>
              <a:endCxn id="11" idx="1"/>
            </p:cNvCxnSpPr>
            <p:nvPr/>
          </p:nvCxnSpPr>
          <p:spPr>
            <a:xfrm flipV="1">
              <a:off x="6953935" y="4547660"/>
              <a:ext cx="779558" cy="241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8" idx="0"/>
              <a:endCxn id="12" idx="1"/>
            </p:cNvCxnSpPr>
            <p:nvPr/>
          </p:nvCxnSpPr>
          <p:spPr>
            <a:xfrm>
              <a:off x="6953935" y="4788821"/>
              <a:ext cx="781042" cy="303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a:endCxn id="6" idx="1"/>
            </p:cNvCxnSpPr>
            <p:nvPr/>
          </p:nvCxnSpPr>
          <p:spPr>
            <a:xfrm>
              <a:off x="8038385" y="4547660"/>
              <a:ext cx="321842"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3"/>
              <a:endCxn id="6" idx="1"/>
            </p:cNvCxnSpPr>
            <p:nvPr/>
          </p:nvCxnSpPr>
          <p:spPr>
            <a:xfrm flipV="1">
              <a:off x="8031853" y="4820194"/>
              <a:ext cx="328374"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805286" y="4788821"/>
              <a:ext cx="297298" cy="607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6" idx="3"/>
              <a:endCxn id="13" idx="1"/>
            </p:cNvCxnSpPr>
            <p:nvPr/>
          </p:nvCxnSpPr>
          <p:spPr>
            <a:xfrm>
              <a:off x="10319656" y="4820194"/>
              <a:ext cx="3218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3"/>
            </p:cNvCxnSpPr>
            <p:nvPr/>
          </p:nvCxnSpPr>
          <p:spPr>
            <a:xfrm>
              <a:off x="10933566" y="4820194"/>
              <a:ext cx="796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9" idx="2"/>
            </p:cNvCxnSpPr>
            <p:nvPr/>
          </p:nvCxnSpPr>
          <p:spPr>
            <a:xfrm rot="16200000" flipV="1">
              <a:off x="9495608" y="2585355"/>
              <a:ext cx="2791098" cy="167857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885821" y="2987738"/>
              <a:ext cx="994055" cy="369332"/>
            </a:xfrm>
            <a:prstGeom prst="rect">
              <a:avLst/>
            </a:prstGeom>
            <a:noFill/>
          </p:spPr>
          <p:txBody>
            <a:bodyPr wrap="none" rtlCol="0">
              <a:spAutoFit/>
            </a:bodyPr>
            <a:lstStyle/>
            <a:p>
              <a:r>
                <a:rPr lang="en-US" dirty="0"/>
                <a:t>Network</a:t>
              </a:r>
            </a:p>
          </p:txBody>
        </p:sp>
        <p:sp>
          <p:nvSpPr>
            <p:cNvPr id="23" name="TextBox 22"/>
            <p:cNvSpPr txBox="1"/>
            <p:nvPr/>
          </p:nvSpPr>
          <p:spPr>
            <a:xfrm>
              <a:off x="8073137" y="956488"/>
              <a:ext cx="944297" cy="369332"/>
            </a:xfrm>
            <a:prstGeom prst="rect">
              <a:avLst/>
            </a:prstGeom>
            <a:noFill/>
          </p:spPr>
          <p:txBody>
            <a:bodyPr wrap="none" rtlCol="0">
              <a:spAutoFit/>
            </a:bodyPr>
            <a:lstStyle/>
            <a:p>
              <a:r>
                <a:rPr lang="en-US" dirty="0"/>
                <a:t>Request</a:t>
              </a:r>
            </a:p>
          </p:txBody>
        </p:sp>
        <p:sp>
          <p:nvSpPr>
            <p:cNvPr id="24" name="TextBox 23"/>
            <p:cNvSpPr txBox="1"/>
            <p:nvPr/>
          </p:nvSpPr>
          <p:spPr>
            <a:xfrm>
              <a:off x="9562301" y="941442"/>
              <a:ext cx="1081515" cy="369332"/>
            </a:xfrm>
            <a:prstGeom prst="rect">
              <a:avLst/>
            </a:prstGeom>
            <a:noFill/>
          </p:spPr>
          <p:txBody>
            <a:bodyPr wrap="none" rtlCol="0">
              <a:spAutoFit/>
            </a:bodyPr>
            <a:lstStyle/>
            <a:p>
              <a:r>
                <a:rPr lang="en-US" dirty="0"/>
                <a:t>Response</a:t>
              </a:r>
            </a:p>
          </p:txBody>
        </p:sp>
        <p:sp>
          <p:nvSpPr>
            <p:cNvPr id="25" name="TextBox 24"/>
            <p:cNvSpPr txBox="1"/>
            <p:nvPr/>
          </p:nvSpPr>
          <p:spPr>
            <a:xfrm>
              <a:off x="8867129" y="4053755"/>
              <a:ext cx="858440" cy="369332"/>
            </a:xfrm>
            <a:prstGeom prst="rect">
              <a:avLst/>
            </a:prstGeom>
            <a:noFill/>
          </p:spPr>
          <p:txBody>
            <a:bodyPr wrap="none" rtlCol="0">
              <a:spAutoFit/>
            </a:bodyPr>
            <a:lstStyle/>
            <a:p>
              <a:r>
                <a:rPr lang="en-US" dirty="0"/>
                <a:t>Service</a:t>
              </a:r>
            </a:p>
          </p:txBody>
        </p:sp>
        <p:sp>
          <p:nvSpPr>
            <p:cNvPr id="26" name="TextBox 25"/>
            <p:cNvSpPr txBox="1"/>
            <p:nvPr/>
          </p:nvSpPr>
          <p:spPr>
            <a:xfrm>
              <a:off x="7437761" y="5217300"/>
              <a:ext cx="774571" cy="369332"/>
            </a:xfrm>
            <a:prstGeom prst="rect">
              <a:avLst/>
            </a:prstGeom>
            <a:noFill/>
          </p:spPr>
          <p:txBody>
            <a:bodyPr wrap="none" rtlCol="0">
              <a:spAutoFit/>
            </a:bodyPr>
            <a:lstStyle/>
            <a:p>
              <a:r>
                <a:rPr lang="en-US" dirty="0"/>
                <a:t>Inputs</a:t>
              </a:r>
            </a:p>
          </p:txBody>
        </p:sp>
        <p:sp>
          <p:nvSpPr>
            <p:cNvPr id="27" name="TextBox 26"/>
            <p:cNvSpPr txBox="1"/>
            <p:nvPr/>
          </p:nvSpPr>
          <p:spPr>
            <a:xfrm>
              <a:off x="10358313" y="5221707"/>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717623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75000"/>
                  </a:schemeClr>
                </a:solidFill>
              </a:rPr>
              <a:t>REST - Representational State Transfer</a:t>
            </a:r>
            <a:endParaRPr lang="en-US" dirty="0"/>
          </a:p>
        </p:txBody>
      </p:sp>
      <p:sp>
        <p:nvSpPr>
          <p:cNvPr id="3" name="Content Placeholder 2"/>
          <p:cNvSpPr>
            <a:spLocks noGrp="1"/>
          </p:cNvSpPr>
          <p:nvPr>
            <p:ph idx="1"/>
          </p:nvPr>
        </p:nvSpPr>
        <p:spPr>
          <a:xfrm>
            <a:off x="6953256" y="1690690"/>
            <a:ext cx="5076825" cy="4351339"/>
          </a:xfrm>
        </p:spPr>
        <p:txBody>
          <a:bodyPr/>
          <a:lstStyle/>
          <a:p>
            <a:r>
              <a:rPr lang="en-US" dirty="0" smtClean="0"/>
              <a:t>REST is an architecture design for creating Web Services using the well known HTTP standard</a:t>
            </a:r>
          </a:p>
          <a:p>
            <a:r>
              <a:rPr lang="en-US" dirty="0" smtClean="0"/>
              <a:t>Requests are made with URLs</a:t>
            </a:r>
          </a:p>
          <a:p>
            <a:r>
              <a:rPr lang="en-US" dirty="0" smtClean="0"/>
              <a:t>Data is represented with JSON</a:t>
            </a:r>
            <a:endParaRPr lang="en-US" dirty="0"/>
          </a:p>
        </p:txBody>
      </p:sp>
      <p:pic>
        <p:nvPicPr>
          <p:cNvPr id="4" name="Picture 3"/>
          <p:cNvPicPr>
            <a:picLocks noChangeAspect="1"/>
          </p:cNvPicPr>
          <p:nvPr/>
        </p:nvPicPr>
        <p:blipFill>
          <a:blip r:embed="rId2"/>
          <a:stretch>
            <a:fillRect/>
          </a:stretch>
        </p:blipFill>
        <p:spPr>
          <a:xfrm>
            <a:off x="762002" y="1528577"/>
            <a:ext cx="5591175" cy="5097835"/>
          </a:xfrm>
          <a:prstGeom prst="rect">
            <a:avLst/>
          </a:prstGeom>
          <a:ln w="12700">
            <a:solidFill>
              <a:schemeClr val="tx1"/>
            </a:solidFill>
          </a:ln>
        </p:spPr>
      </p:pic>
    </p:spTree>
    <p:extLst>
      <p:ext uri="{BB962C8B-B14F-4D97-AF65-F5344CB8AC3E}">
        <p14:creationId xmlns:p14="http://schemas.microsoft.com/office/powerpoint/2010/main" val="38473145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lumMod val="50000"/>
                    <a:lumOff val="50000"/>
                  </a:schemeClr>
                </a:solidFill>
              </a:rPr>
              <a:t>Standardized </a:t>
            </a:r>
            <a:r>
              <a:rPr lang="en-US" dirty="0">
                <a:solidFill>
                  <a:srgbClr val="891921"/>
                </a:solidFill>
              </a:rPr>
              <a:t>Specification</a:t>
            </a:r>
            <a:r>
              <a:rPr lang="en-US" dirty="0" smtClean="0">
                <a:solidFill>
                  <a:schemeClr val="tx1">
                    <a:lumMod val="50000"/>
                    <a:lumOff val="50000"/>
                  </a:schemeClr>
                </a:solidFill>
              </a:rPr>
              <a:t> </a:t>
            </a:r>
            <a:endParaRPr lang="en-US" dirty="0"/>
          </a:p>
        </p:txBody>
      </p:sp>
      <p:sp>
        <p:nvSpPr>
          <p:cNvPr id="3" name="Content Placeholder 2"/>
          <p:cNvSpPr>
            <a:spLocks noGrp="1"/>
          </p:cNvSpPr>
          <p:nvPr>
            <p:ph idx="1"/>
          </p:nvPr>
        </p:nvSpPr>
        <p:spPr/>
        <p:txBody>
          <a:bodyPr/>
          <a:lstStyle/>
          <a:p>
            <a:r>
              <a:rPr lang="en-US" dirty="0" smtClean="0"/>
              <a:t>BrAPI has defined a </a:t>
            </a:r>
            <a:r>
              <a:rPr lang="en-US" dirty="0" smtClean="0">
                <a:solidFill>
                  <a:schemeClr val="tx1">
                    <a:lumMod val="50000"/>
                    <a:lumOff val="50000"/>
                  </a:schemeClr>
                </a:solidFill>
              </a:rPr>
              <a:t>Standardized </a:t>
            </a:r>
            <a:r>
              <a:rPr lang="en-US" dirty="0" smtClean="0"/>
              <a:t>set of data model structures to communicate the basic information of plant breeding</a:t>
            </a:r>
          </a:p>
          <a:p>
            <a:r>
              <a:rPr lang="en-US" dirty="0" smtClean="0"/>
              <a:t>BrAPI is a technical </a:t>
            </a:r>
            <a:r>
              <a:rPr lang="en-US" dirty="0" smtClean="0">
                <a:solidFill>
                  <a:srgbClr val="891921"/>
                </a:solidFill>
              </a:rPr>
              <a:t>Specification </a:t>
            </a:r>
            <a:r>
              <a:rPr lang="en-US" dirty="0" smtClean="0"/>
              <a:t>which software developers can easily turn into code which communicates using the </a:t>
            </a:r>
            <a:r>
              <a:rPr lang="en-US" dirty="0" smtClean="0">
                <a:solidFill>
                  <a:schemeClr val="tx1">
                    <a:lumMod val="50000"/>
                    <a:lumOff val="50000"/>
                  </a:schemeClr>
                </a:solidFill>
              </a:rPr>
              <a:t>Standard.</a:t>
            </a:r>
            <a:endParaRPr lang="en-US" dirty="0"/>
          </a:p>
        </p:txBody>
      </p:sp>
    </p:spTree>
    <p:extLst>
      <p:ext uri="{BB962C8B-B14F-4D97-AF65-F5344CB8AC3E}">
        <p14:creationId xmlns:p14="http://schemas.microsoft.com/office/powerpoint/2010/main" val="36276225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91100" y="162426"/>
            <a:ext cx="7077974" cy="6581274"/>
          </a:xfrm>
          <a:solidFill>
            <a:schemeClr val="bg1"/>
          </a:solidFill>
        </p:spPr>
      </p:pic>
      <p:sp>
        <p:nvSpPr>
          <p:cNvPr id="3" name="Title 1"/>
          <p:cNvSpPr>
            <a:spLocks noGrp="1"/>
          </p:cNvSpPr>
          <p:nvPr>
            <p:ph type="title"/>
          </p:nvPr>
        </p:nvSpPr>
        <p:spPr>
          <a:xfrm>
            <a:off x="838200" y="365129"/>
            <a:ext cx="10515600" cy="1325563"/>
          </a:xfrm>
        </p:spPr>
        <p:txBody>
          <a:bodyPr/>
          <a:lstStyle/>
          <a:p>
            <a:r>
              <a:rPr lang="en-US" dirty="0" smtClean="0"/>
              <a:t>BrAPI Domains</a:t>
            </a:r>
            <a:endParaRPr lang="en-US" dirty="0"/>
          </a:p>
        </p:txBody>
      </p:sp>
      <p:sp>
        <p:nvSpPr>
          <p:cNvPr id="4" name="Content Placeholder 2"/>
          <p:cNvSpPr>
            <a:spLocks noGrp="1"/>
          </p:cNvSpPr>
          <p:nvPr>
            <p:ph sz="half" idx="1"/>
          </p:nvPr>
        </p:nvSpPr>
        <p:spPr>
          <a:xfrm>
            <a:off x="838201" y="1825625"/>
            <a:ext cx="3924300" cy="4660900"/>
          </a:xfrm>
        </p:spPr>
        <p:txBody>
          <a:bodyPr>
            <a:normAutofit/>
          </a:bodyPr>
          <a:lstStyle/>
          <a:p>
            <a:pPr marL="0" indent="0">
              <a:buNone/>
            </a:pPr>
            <a:r>
              <a:rPr lang="en-US" dirty="0" smtClean="0"/>
              <a:t>The BrAPI Data Model defines the data and metadata required for any generic breeding trials. The data models are designed to be easily interpreted by a computer in any programing language. </a:t>
            </a:r>
          </a:p>
        </p:txBody>
      </p:sp>
    </p:spTree>
    <p:extLst>
      <p:ext uri="{BB962C8B-B14F-4D97-AF65-F5344CB8AC3E}">
        <p14:creationId xmlns:p14="http://schemas.microsoft.com/office/powerpoint/2010/main" val="1956497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smtClean="0"/>
              <a:t>Why do we need BrAPI?</a:t>
            </a:r>
            <a:endParaRPr lang="en-US" dirty="0"/>
          </a:p>
        </p:txBody>
      </p:sp>
    </p:spTree>
    <p:extLst>
      <p:ext uri="{BB962C8B-B14F-4D97-AF65-F5344CB8AC3E}">
        <p14:creationId xmlns:p14="http://schemas.microsoft.com/office/powerpoint/2010/main" val="31169627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smtClean="0"/>
              <a:t>Manual Data Transfer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89484"/>
            <a:ext cx="10515600" cy="4710112"/>
          </a:xfrm>
        </p:spPr>
      </p:pic>
    </p:spTree>
    <p:extLst>
      <p:ext uri="{BB962C8B-B14F-4D97-AF65-F5344CB8AC3E}">
        <p14:creationId xmlns:p14="http://schemas.microsoft.com/office/powerpoint/2010/main" val="36016402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API-Template" id="{2653B443-899C-4273-BE3B-4CECDE525138}" vid="{C7B8C648-D3D8-48A2-A9DC-ACFF367EE7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23979</TotalTime>
  <Words>1464</Words>
  <Application>Microsoft Office PowerPoint</Application>
  <PresentationFormat>Widescreen</PresentationFormat>
  <Paragraphs>256</Paragraphs>
  <Slides>26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Consolas</vt:lpstr>
      <vt:lpstr>Lucida Console</vt:lpstr>
      <vt:lpstr>Office Theme</vt:lpstr>
      <vt:lpstr>BrAPI 101</vt:lpstr>
      <vt:lpstr>What is BrAPI?</vt:lpstr>
      <vt:lpstr>API – Application Programing Interface</vt:lpstr>
      <vt:lpstr>Web Service </vt:lpstr>
      <vt:lpstr>REST - Representational State Transfer</vt:lpstr>
      <vt:lpstr>Standardized Specification </vt:lpstr>
      <vt:lpstr>BrAPI Domains</vt:lpstr>
      <vt:lpstr>Why do we need BrAPI?</vt:lpstr>
      <vt:lpstr>Manual Data Transfer</vt:lpstr>
      <vt:lpstr>Automated Data Transfer</vt:lpstr>
      <vt:lpstr>Who is in the BrAPI Community?</vt:lpstr>
      <vt:lpstr>Who is in the BrAPI Community?</vt:lpstr>
      <vt:lpstr>PowerPoint Presentation</vt:lpstr>
      <vt:lpstr>PowerPoint Presentation</vt:lpstr>
      <vt:lpstr>Applications &amp; Impacts</vt:lpstr>
      <vt:lpstr>Solved Use Cases</vt:lpstr>
      <vt:lpstr>BrAPI Compatible Software</vt:lpstr>
      <vt:lpstr>How does BrAPI work?</vt:lpstr>
      <vt:lpstr>Typical Request/Response Loop</vt:lpstr>
      <vt:lpstr>URLs</vt:lpstr>
      <vt:lpstr>Types of BrAPI Endpoints</vt:lpstr>
      <vt:lpstr>Standard Request</vt:lpstr>
      <vt:lpstr>Standard Response</vt:lpstr>
      <vt:lpstr>Standard Response - Metadata</vt:lpstr>
      <vt:lpstr>Standard Response - Result</vt:lpstr>
      <vt:lpstr>Resources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BrAPI 101</dc:title>
  <dc:creator>Peter Selby</dc:creator>
  <cp:lastModifiedBy>Peter Selby</cp:lastModifiedBy>
  <cp:revision>41</cp:revision>
  <dcterms:created xsi:type="dcterms:W3CDTF">2018-05-03T17:42:28Z</dcterms:created>
  <dcterms:modified xsi:type="dcterms:W3CDTF">2023-10-20T20:05:55Z</dcterms:modified>
</cp:coreProperties>
</file>